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 id="2147483666" r:id="rId2"/>
  </p:sldMasterIdLst>
  <p:notesMasterIdLst>
    <p:notesMasterId r:id="rId80"/>
  </p:notesMasterIdLst>
  <p:handoutMasterIdLst>
    <p:handoutMasterId r:id="rId81"/>
  </p:handoutMasterIdLst>
  <p:sldIdLst>
    <p:sldId id="429" r:id="rId3"/>
    <p:sldId id="431" r:id="rId4"/>
    <p:sldId id="568" r:id="rId5"/>
    <p:sldId id="506" r:id="rId6"/>
    <p:sldId id="424" r:id="rId7"/>
    <p:sldId id="292" r:id="rId8"/>
    <p:sldId id="486" r:id="rId9"/>
    <p:sldId id="578" r:id="rId10"/>
    <p:sldId id="455" r:id="rId11"/>
    <p:sldId id="447" r:id="rId12"/>
    <p:sldId id="450" r:id="rId13"/>
    <p:sldId id="448" r:id="rId14"/>
    <p:sldId id="445" r:id="rId15"/>
    <p:sldId id="451" r:id="rId16"/>
    <p:sldId id="522" r:id="rId17"/>
    <p:sldId id="527" r:id="rId18"/>
    <p:sldId id="479" r:id="rId19"/>
    <p:sldId id="497" r:id="rId20"/>
    <p:sldId id="498" r:id="rId21"/>
    <p:sldId id="579" r:id="rId22"/>
    <p:sldId id="504" r:id="rId23"/>
    <p:sldId id="502" r:id="rId24"/>
    <p:sldId id="503" r:id="rId25"/>
    <p:sldId id="519" r:id="rId26"/>
    <p:sldId id="396" r:id="rId27"/>
    <p:sldId id="467" r:id="rId28"/>
    <p:sldId id="428" r:id="rId29"/>
    <p:sldId id="488" r:id="rId30"/>
    <p:sldId id="580" r:id="rId31"/>
    <p:sldId id="524" r:id="rId32"/>
    <p:sldId id="581" r:id="rId33"/>
    <p:sldId id="489" r:id="rId34"/>
    <p:sldId id="582" r:id="rId35"/>
    <p:sldId id="473" r:id="rId36"/>
    <p:sldId id="477" r:id="rId37"/>
    <p:sldId id="478" r:id="rId38"/>
    <p:sldId id="496" r:id="rId39"/>
    <p:sldId id="1170" r:id="rId40"/>
    <p:sldId id="505" r:id="rId41"/>
    <p:sldId id="525" r:id="rId42"/>
    <p:sldId id="1171" r:id="rId43"/>
    <p:sldId id="1172" r:id="rId44"/>
    <p:sldId id="1173" r:id="rId45"/>
    <p:sldId id="507" r:id="rId46"/>
    <p:sldId id="510" r:id="rId47"/>
    <p:sldId id="565" r:id="rId48"/>
    <p:sldId id="398" r:id="rId49"/>
    <p:sldId id="388" r:id="rId50"/>
    <p:sldId id="302" r:id="rId51"/>
    <p:sldId id="397" r:id="rId52"/>
    <p:sldId id="437" r:id="rId53"/>
    <p:sldId id="399" r:id="rId54"/>
    <p:sldId id="400" r:id="rId55"/>
    <p:sldId id="344" r:id="rId56"/>
    <p:sldId id="325" r:id="rId57"/>
    <p:sldId id="427" r:id="rId58"/>
    <p:sldId id="539" r:id="rId59"/>
    <p:sldId id="418" r:id="rId60"/>
    <p:sldId id="444" r:id="rId61"/>
    <p:sldId id="438" r:id="rId62"/>
    <p:sldId id="401" r:id="rId63"/>
    <p:sldId id="423" r:id="rId64"/>
    <p:sldId id="421" r:id="rId65"/>
    <p:sldId id="459" r:id="rId66"/>
    <p:sldId id="458" r:id="rId67"/>
    <p:sldId id="567" r:id="rId68"/>
    <p:sldId id="577" r:id="rId69"/>
    <p:sldId id="463" r:id="rId70"/>
    <p:sldId id="566" r:id="rId71"/>
    <p:sldId id="528" r:id="rId72"/>
    <p:sldId id="464" r:id="rId73"/>
    <p:sldId id="508" r:id="rId74"/>
    <p:sldId id="509" r:id="rId75"/>
    <p:sldId id="483" r:id="rId76"/>
    <p:sldId id="482" r:id="rId77"/>
    <p:sldId id="543" r:id="rId78"/>
    <p:sldId id="569" r:id="rId79"/>
  </p:sldIdLst>
  <p:sldSz cx="9156700" cy="68707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1pPr>
    <a:lvl2pPr marL="4572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2pPr>
    <a:lvl3pPr marL="9144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3pPr>
    <a:lvl4pPr marL="13716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4pPr>
    <a:lvl5pPr marL="1828800" algn="ctr" rtl="0" eaLnBrk="0" fontAlgn="base" hangingPunct="0">
      <a:spcBef>
        <a:spcPct val="0"/>
      </a:spcBef>
      <a:spcAft>
        <a:spcPct val="0"/>
      </a:spcAft>
      <a:defRPr sz="500" kern="1200">
        <a:solidFill>
          <a:schemeClr val="tx1"/>
        </a:solidFill>
        <a:latin typeface="Comic Sans MS" charset="0"/>
        <a:ea typeface="ＭＳ Ｐゴシック" charset="-128"/>
        <a:cs typeface="+mn-cs"/>
      </a:defRPr>
    </a:lvl5pPr>
    <a:lvl6pPr marL="2286000" algn="l" defTabSz="914400" rtl="0" eaLnBrk="1" latinLnBrk="0" hangingPunct="1">
      <a:defRPr sz="500" kern="1200">
        <a:solidFill>
          <a:schemeClr val="tx1"/>
        </a:solidFill>
        <a:latin typeface="Comic Sans MS" charset="0"/>
        <a:ea typeface="ＭＳ Ｐゴシック" charset="-128"/>
        <a:cs typeface="+mn-cs"/>
      </a:defRPr>
    </a:lvl6pPr>
    <a:lvl7pPr marL="2743200" algn="l" defTabSz="914400" rtl="0" eaLnBrk="1" latinLnBrk="0" hangingPunct="1">
      <a:defRPr sz="500" kern="1200">
        <a:solidFill>
          <a:schemeClr val="tx1"/>
        </a:solidFill>
        <a:latin typeface="Comic Sans MS" charset="0"/>
        <a:ea typeface="ＭＳ Ｐゴシック" charset="-128"/>
        <a:cs typeface="+mn-cs"/>
      </a:defRPr>
    </a:lvl7pPr>
    <a:lvl8pPr marL="3200400" algn="l" defTabSz="914400" rtl="0" eaLnBrk="1" latinLnBrk="0" hangingPunct="1">
      <a:defRPr sz="500" kern="1200">
        <a:solidFill>
          <a:schemeClr val="tx1"/>
        </a:solidFill>
        <a:latin typeface="Comic Sans MS" charset="0"/>
        <a:ea typeface="ＭＳ Ｐゴシック" charset="-128"/>
        <a:cs typeface="+mn-cs"/>
      </a:defRPr>
    </a:lvl8pPr>
    <a:lvl9pPr marL="3657600" algn="l" defTabSz="914400" rtl="0" eaLnBrk="1" latinLnBrk="0" hangingPunct="1">
      <a:defRPr sz="500" kern="1200">
        <a:solidFill>
          <a:schemeClr val="tx1"/>
        </a:solidFill>
        <a:latin typeface="Comic Sans MS" charset="0"/>
        <a:ea typeface="ＭＳ Ｐゴシック" charset="-128"/>
        <a:cs typeface="+mn-cs"/>
      </a:defRPr>
    </a:lvl9pPr>
  </p:defaultTextStyle>
  <p:extLst>
    <p:ext uri="{EFAFB233-063F-42B5-8137-9DF3F51BA10A}">
      <p15:sldGuideLst xmlns:p15="http://schemas.microsoft.com/office/powerpoint/2012/main">
        <p15:guide id="1" orient="horz" pos="2164">
          <p15:clr>
            <a:srgbClr val="A4A3A4"/>
          </p15:clr>
        </p15:guide>
        <p15:guide id="2" pos="2884">
          <p15:clr>
            <a:srgbClr val="A4A3A4"/>
          </p15:clr>
        </p15:guide>
      </p15:sldGuideLst>
    </p:ext>
    <p:ext uri="{2D200454-40CA-4A62-9FC3-DE9A4176ACB9}">
      <p15:notesGuideLst xmlns:p15="http://schemas.microsoft.com/office/powerpoint/2012/main">
        <p15:guide id="1" orient="horz" pos="3024">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6BF69"/>
    <a:srgbClr val="618FFD"/>
    <a:srgbClr val="C1CEFF"/>
    <a:srgbClr val="99FF66"/>
    <a:srgbClr val="A4A4A4"/>
    <a:srgbClr val="E6E6E6"/>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7"/>
    <p:restoredTop sz="93649"/>
  </p:normalViewPr>
  <p:slideViewPr>
    <p:cSldViewPr>
      <p:cViewPr varScale="1">
        <p:scale>
          <a:sx n="131" d="100"/>
          <a:sy n="131" d="100"/>
        </p:scale>
        <p:origin x="1968" y="184"/>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88"/>
    </p:cViewPr>
  </p:sorterViewPr>
  <p:notesViewPr>
    <p:cSldViewPr>
      <p:cViewPr varScale="1">
        <p:scale>
          <a:sx n="57" d="100"/>
          <a:sy n="57" d="100"/>
        </p:scale>
        <p:origin x="-1668" y="-90"/>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image" Target="../media/image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F436417C-AEBC-1A46-86E9-36AA96F5A6D4}" type="slidenum">
              <a:rPr lang="en-US" altLang="x-none" sz="1200">
                <a:latin typeface="Arial" charset="0"/>
              </a:rPr>
              <a:pPr>
                <a:lnSpc>
                  <a:spcPct val="90000"/>
                </a:lnSpc>
              </a:pPr>
              <a:t>‹#›</a:t>
            </a:fld>
            <a:endParaRPr lang="en-US" altLang="x-none" sz="1200">
              <a:latin typeface="Aria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6313" y="4562475"/>
            <a:ext cx="5362575" cy="4319588"/>
          </a:xfrm>
          <a:prstGeom prst="rect">
            <a:avLst/>
          </a:prstGeom>
          <a:noFill/>
          <a:ln w="12700">
            <a:noFill/>
            <a:miter lim="800000"/>
            <a:headEnd/>
            <a:tailEnd/>
          </a:ln>
          <a:effectLst/>
        </p:spPr>
        <p:txBody>
          <a:bodyPr vert="horz" wrap="square" lIns="96960" tIns="47659" rIns="96960" bIns="47659" numCol="1" anchor="t" anchorCtr="0" compatLnSpc="1">
            <a:prstTxWarp prst="textNoShape">
              <a:avLst/>
            </a:prstTxWarp>
          </a:bodyPr>
          <a:lstStyle/>
          <a:p>
            <a:pPr lvl="0"/>
            <a:r>
              <a:rPr lang="en-US" noProof="0"/>
              <a:t>Body Text</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16387" name="Rectangle 3"/>
          <p:cNvSpPr>
            <a:spLocks noChangeArrowheads="1"/>
          </p:cNvSpPr>
          <p:nvPr/>
        </p:nvSpPr>
        <p:spPr bwMode="auto">
          <a:xfrm>
            <a:off x="3260725" y="9148763"/>
            <a:ext cx="774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33" tIns="46014" rIns="92033" bIns="46014">
            <a:spAutoFit/>
          </a:bodyPr>
          <a:lstStyle>
            <a:lvl1pPr defTabSz="906463">
              <a:defRPr sz="500">
                <a:solidFill>
                  <a:schemeClr val="tx1"/>
                </a:solidFill>
                <a:latin typeface="Comic Sans MS" charset="0"/>
                <a:ea typeface="ＭＳ Ｐゴシック" charset="-128"/>
              </a:defRPr>
            </a:lvl1pPr>
            <a:lvl2pPr marL="742950" indent="-285750" defTabSz="906463">
              <a:defRPr sz="500">
                <a:solidFill>
                  <a:schemeClr val="tx1"/>
                </a:solidFill>
                <a:latin typeface="Comic Sans MS" charset="0"/>
                <a:ea typeface="ＭＳ Ｐゴシック" charset="-128"/>
              </a:defRPr>
            </a:lvl2pPr>
            <a:lvl3pPr marL="1143000" indent="-228600" defTabSz="906463">
              <a:defRPr sz="500">
                <a:solidFill>
                  <a:schemeClr val="tx1"/>
                </a:solidFill>
                <a:latin typeface="Comic Sans MS" charset="0"/>
                <a:ea typeface="ＭＳ Ｐゴシック" charset="-128"/>
              </a:defRPr>
            </a:lvl3pPr>
            <a:lvl4pPr marL="1600200" indent="-228600" defTabSz="906463">
              <a:defRPr sz="500">
                <a:solidFill>
                  <a:schemeClr val="tx1"/>
                </a:solidFill>
                <a:latin typeface="Comic Sans MS" charset="0"/>
                <a:ea typeface="ＭＳ Ｐゴシック" charset="-128"/>
              </a:defRPr>
            </a:lvl4pPr>
            <a:lvl5pPr marL="2057400" indent="-228600" defTabSz="906463">
              <a:defRPr sz="500">
                <a:solidFill>
                  <a:schemeClr val="tx1"/>
                </a:solidFill>
                <a:latin typeface="Comic Sans MS" charset="0"/>
                <a:ea typeface="ＭＳ Ｐゴシック" charset="-128"/>
              </a:defRPr>
            </a:lvl5pPr>
            <a:lvl6pPr marL="25146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06463" eaLnBrk="0" fontAlgn="base" hangingPunct="0">
              <a:spcBef>
                <a:spcPct val="0"/>
              </a:spcBef>
              <a:spcAft>
                <a:spcPct val="0"/>
              </a:spcAft>
              <a:defRPr sz="500">
                <a:solidFill>
                  <a:schemeClr val="tx1"/>
                </a:solidFill>
                <a:latin typeface="Comic Sans MS" charset="0"/>
                <a:ea typeface="ＭＳ Ｐゴシック" charset="-128"/>
              </a:defRPr>
            </a:lvl9pPr>
          </a:lstStyle>
          <a:p>
            <a:pPr>
              <a:lnSpc>
                <a:spcPct val="90000"/>
              </a:lnSpc>
            </a:pPr>
            <a:r>
              <a:rPr lang="en-US" altLang="x-none" sz="1200">
                <a:latin typeface="Arial" charset="0"/>
              </a:rPr>
              <a:t>Page </a:t>
            </a:r>
            <a:fld id="{EEF71606-7471-9C4C-BDFD-163B6CAAD4D6}" type="slidenum">
              <a:rPr lang="en-US" altLang="x-none" sz="1200">
                <a:latin typeface="Arial" charset="0"/>
              </a:rPr>
              <a:pPr>
                <a:lnSpc>
                  <a:spcPct val="90000"/>
                </a:lnSpc>
              </a:pPr>
              <a:t>‹#›</a:t>
            </a:fld>
            <a:endParaRPr lang="en-US" altLang="x-none" sz="1200">
              <a:latin typeface="Arial" charset="0"/>
            </a:endParaRPr>
          </a:p>
        </p:txBody>
      </p:sp>
      <p:sp>
        <p:nvSpPr>
          <p:cNvPr id="16388" name="Rectangle 4"/>
          <p:cNvSpPr>
            <a:spLocks noGrp="1" noRot="1" noChangeAspect="1" noChangeArrowheads="1" noTextEdit="1"/>
          </p:cNvSpPr>
          <p:nvPr>
            <p:ph type="sldImg" idx="2"/>
          </p:nvPr>
        </p:nvSpPr>
        <p:spPr bwMode="auto">
          <a:xfrm>
            <a:off x="1304925" y="752475"/>
            <a:ext cx="4722813" cy="3543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ＭＳ Ｐゴシック" charset="0"/>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ndex.php?title=Clos_network&amp;action=edit&amp;section=2"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Clos_network#cite_note-4" TargetMode="External"/><Relationship Id="rId5" Type="http://schemas.openxmlformats.org/officeDocument/2006/relationships/hyperlink" Target="https://en.wikipedia.org/wiki/Hall's_marriage_theorem" TargetMode="External"/><Relationship Id="rId4" Type="http://schemas.openxmlformats.org/officeDocument/2006/relationships/hyperlink" Target="https://en.wikipedia.org/wiki/Clos_network#cite_note-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98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8673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779559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81815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12424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503567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21102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http://www.cse.wustl.edu/~jain/cse570-13/ftp/m_03dct.pdf</a:t>
            </a:r>
          </a:p>
        </p:txBody>
      </p:sp>
    </p:spTree>
    <p:extLst>
      <p:ext uri="{BB962C8B-B14F-4D97-AF65-F5344CB8AC3E}">
        <p14:creationId xmlns:p14="http://schemas.microsoft.com/office/powerpoint/2010/main" val="29107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sz="1200" b="1" i="0" kern="1200" dirty="0">
                <a:solidFill>
                  <a:schemeClr val="tx1"/>
                </a:solidFill>
                <a:effectLst/>
                <a:latin typeface="Arial" charset="0"/>
                <a:ea typeface="ＭＳ Ｐゴシック" charset="0"/>
                <a:cs typeface="ＭＳ Ｐゴシック" charset="0"/>
              </a:rPr>
              <a:t>Strict-sense </a:t>
            </a:r>
            <a:r>
              <a:rPr lang="en-US" sz="1200" b="1" i="0" kern="1200" dirty="0" err="1">
                <a:solidFill>
                  <a:schemeClr val="tx1"/>
                </a:solidFill>
                <a:effectLst/>
                <a:latin typeface="Arial" charset="0"/>
                <a:ea typeface="ＭＳ Ｐゴシック" charset="0"/>
                <a:cs typeface="ＭＳ Ｐゴシック" charset="0"/>
              </a:rPr>
              <a:t>nonblocking</a:t>
            </a:r>
            <a:r>
              <a:rPr lang="en-US" sz="1200" b="1" i="0" kern="1200" dirty="0">
                <a:solidFill>
                  <a:schemeClr val="tx1"/>
                </a:solidFill>
                <a:effectLst/>
                <a:latin typeface="Arial" charset="0"/>
                <a:ea typeface="ＭＳ Ｐゴシック" charset="0"/>
                <a:cs typeface="ＭＳ Ｐゴシック" charset="0"/>
              </a:rPr>
              <a:t> Clos networks (</a:t>
            </a:r>
            <a:r>
              <a:rPr lang="en-US" sz="1200" b="1" i="1" kern="1200" dirty="0">
                <a:solidFill>
                  <a:schemeClr val="tx1"/>
                </a:solidFill>
                <a:effectLst/>
                <a:latin typeface="Arial" charset="0"/>
                <a:ea typeface="ＭＳ Ｐゴシック" charset="0"/>
                <a:cs typeface="ＭＳ Ｐゴシック" charset="0"/>
              </a:rPr>
              <a:t>m</a:t>
            </a:r>
            <a:r>
              <a:rPr lang="en-US" sz="1200" b="1" i="0" kern="1200" dirty="0">
                <a:solidFill>
                  <a:schemeClr val="tx1"/>
                </a:solidFill>
                <a:effectLst/>
                <a:latin typeface="Arial" charset="0"/>
                <a:ea typeface="ＭＳ Ｐゴシック" charset="0"/>
                <a:cs typeface="ＭＳ Ｐゴシック" charset="0"/>
              </a:rPr>
              <a:t> ≥ 2</a:t>
            </a:r>
            <a:r>
              <a:rPr lang="en-US" sz="1200" b="1" i="1" kern="1200" dirty="0">
                <a:solidFill>
                  <a:schemeClr val="tx1"/>
                </a:solidFill>
                <a:effectLst/>
                <a:latin typeface="Arial" charset="0"/>
                <a:ea typeface="ＭＳ Ｐゴシック" charset="0"/>
                <a:cs typeface="ＭＳ Ｐゴシック" charset="0"/>
              </a:rPr>
              <a:t>n</a:t>
            </a:r>
            <a:r>
              <a:rPr lang="en-US" sz="1200" b="1" i="0" kern="1200" dirty="0">
                <a:solidFill>
                  <a:schemeClr val="tx1"/>
                </a:solidFill>
                <a:effectLst/>
                <a:latin typeface="Arial" charset="0"/>
                <a:ea typeface="ＭＳ Ｐゴシック" charset="0"/>
                <a:cs typeface="ＭＳ Ｐゴシック" charset="0"/>
              </a:rPr>
              <a:t>−1): the original 1953 Clos result</a:t>
            </a:r>
            <a:r>
              <a:rPr lang="en-US" sz="1200" b="0" i="0" kern="1200" dirty="0">
                <a:solidFill>
                  <a:schemeClr val="tx1"/>
                </a:solidFill>
                <a:effectLst/>
                <a:latin typeface="Arial" charset="0"/>
                <a:ea typeface="ＭＳ Ｐゴシック" charset="0"/>
                <a:cs typeface="ＭＳ Ｐゴシック" charset="0"/>
              </a:rPr>
              <a:t>[</a:t>
            </a:r>
            <a:r>
              <a:rPr lang="en-US" sz="1200" b="0" i="0" u="none" strike="noStrike" kern="1200" dirty="0">
                <a:solidFill>
                  <a:schemeClr val="tx1"/>
                </a:solidFill>
                <a:effectLst/>
                <a:latin typeface="Arial" charset="0"/>
                <a:ea typeface="ＭＳ Ｐゴシック" charset="0"/>
                <a:cs typeface="ＭＳ Ｐゴシック" charset="0"/>
                <a:hlinkClick r:id="rId3" tooltip="Edit section: Strict-sense nonblocking Clos networks (m ≥ 2n−1): the original 1953 Clos result"/>
              </a:rPr>
              <a:t>edit</a:t>
            </a:r>
            <a:r>
              <a:rPr lang="en-US" sz="1200" b="0" i="0" kern="1200" dirty="0">
                <a:solidFill>
                  <a:schemeClr val="tx1"/>
                </a:solidFill>
                <a:effectLst/>
                <a:latin typeface="Arial" charset="0"/>
                <a:ea typeface="ＭＳ Ｐゴシック" charset="0"/>
                <a:cs typeface="ＭＳ Ｐゴシック" charset="0"/>
              </a:rPr>
              <a:t>]</a:t>
            </a:r>
            <a:endParaRPr lang="en-US" sz="1200" b="1" i="0" kern="1200" dirty="0">
              <a:solidFill>
                <a:schemeClr val="tx1"/>
              </a:solidFill>
              <a:effectLst/>
              <a:latin typeface="Arial" charset="0"/>
              <a:ea typeface="ＭＳ Ｐゴシック" charset="0"/>
              <a:cs typeface="ＭＳ Ｐゴシック" charset="0"/>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the Clos network is </a:t>
            </a:r>
            <a:r>
              <a:rPr lang="en-US" sz="1200" b="0" i="1" kern="1200" dirty="0">
                <a:solidFill>
                  <a:schemeClr val="tx1"/>
                </a:solidFill>
                <a:effectLst/>
                <a:latin typeface="Arial" charset="0"/>
                <a:ea typeface="ＭＳ Ｐゴシック" charset="0"/>
                <a:cs typeface="ＭＳ Ｐゴシック" charset="0"/>
              </a:rPr>
              <a:t>strict-sense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a:t>
            </a:r>
            <a:r>
              <a:rPr lang="en-US" sz="1200" b="0" i="1" kern="1200" dirty="0">
                <a:solidFill>
                  <a:schemeClr val="tx1"/>
                </a:solidFill>
                <a:effectLst/>
                <a:latin typeface="Arial" charset="0"/>
                <a:ea typeface="ＭＳ Ｐゴシック" charset="0"/>
                <a:cs typeface="ＭＳ Ｐゴシック" charset="0"/>
              </a:rPr>
              <a:t>without having to re-arrange existing calls</a:t>
            </a:r>
            <a:r>
              <a:rPr lang="en-US" sz="1200" b="0" i="0" kern="1200" dirty="0">
                <a:solidFill>
                  <a:schemeClr val="tx1"/>
                </a:solidFill>
                <a:effectLst/>
                <a:latin typeface="Arial" charset="0"/>
                <a:ea typeface="ＭＳ Ｐゴシック" charset="0"/>
                <a:cs typeface="ＭＳ Ｐゴシック" charset="0"/>
              </a:rPr>
              <a:t>. This is the result which formed the basis of </a:t>
            </a:r>
            <a:r>
              <a:rPr lang="en-US" sz="1200" b="0" i="0" kern="1200" dirty="0" err="1">
                <a:solidFill>
                  <a:schemeClr val="tx1"/>
                </a:solidFill>
                <a:effectLst/>
                <a:latin typeface="Arial" charset="0"/>
                <a:ea typeface="ＭＳ Ｐゴシック" charset="0"/>
                <a:cs typeface="ＭＳ Ｐゴシック" charset="0"/>
              </a:rPr>
              <a:t>Clos's</a:t>
            </a:r>
            <a:r>
              <a:rPr lang="en-US" sz="1200" b="0" i="0" kern="1200" dirty="0">
                <a:solidFill>
                  <a:schemeClr val="tx1"/>
                </a:solidFill>
                <a:effectLst/>
                <a:latin typeface="Arial" charset="0"/>
                <a:ea typeface="ＭＳ Ｐゴシック" charset="0"/>
                <a:cs typeface="ＭＳ Ｐゴシック" charset="0"/>
              </a:rPr>
              <a:t> classic 1953 paper. Assume that there is a free terminal on the input of an ingress switch, and this has to be connected to a free terminal on a particular egress switch. In the worst case,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ingress switch in question, and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 other calls are active on the egress switch in question. Assume, also in the worst case, that each of these calls passes through a different middle-stage switch. Hence in the worst case,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−2 of the middle stage switches are unable to carry the new call. Therefore, to ensure strict-sense </a:t>
            </a:r>
            <a:r>
              <a:rPr lang="en-US" sz="1200" b="0" i="0"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operation, another middle stage switch is required, making a total of 2</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−1.</a:t>
            </a:r>
          </a:p>
          <a:p>
            <a:endParaRPr lang="en-US" altLang="x-none" dirty="0">
              <a:ea typeface="ＭＳ Ｐゴシック" charset="-128"/>
            </a:endParaRPr>
          </a:p>
          <a:p>
            <a:r>
              <a:rPr lang="en-US" sz="1200" b="0" i="0" kern="1200" dirty="0">
                <a:solidFill>
                  <a:schemeClr val="tx1"/>
                </a:solidFill>
                <a:effectLst/>
                <a:latin typeface="Arial" charset="0"/>
                <a:ea typeface="ＭＳ Ｐゴシック" charset="0"/>
                <a:cs typeface="ＭＳ Ｐゴシック" charset="0"/>
              </a:rPr>
              <a:t>If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the Clos network is </a:t>
            </a:r>
            <a:r>
              <a:rPr lang="en-US" sz="1200" b="0" i="1" kern="1200" dirty="0" err="1">
                <a:solidFill>
                  <a:schemeClr val="tx1"/>
                </a:solidFill>
                <a:effectLst/>
                <a:latin typeface="Arial" charset="0"/>
                <a:ea typeface="ＭＳ Ｐゴシック" charset="0"/>
                <a:cs typeface="ＭＳ Ｐゴシック" charset="0"/>
              </a:rPr>
              <a:t>rearrangeably</a:t>
            </a:r>
            <a:r>
              <a:rPr lang="en-US" sz="1200" b="0" i="1" kern="1200" dirty="0">
                <a:solidFill>
                  <a:schemeClr val="tx1"/>
                </a:solidFill>
                <a:effectLst/>
                <a:latin typeface="Arial" charset="0"/>
                <a:ea typeface="ＭＳ Ｐゴシック" charset="0"/>
                <a:cs typeface="ＭＳ Ｐゴシック" charset="0"/>
              </a:rPr>
              <a:t> </a:t>
            </a:r>
            <a:r>
              <a:rPr lang="en-US" sz="1200" b="0" i="1" kern="1200" dirty="0" err="1">
                <a:solidFill>
                  <a:schemeClr val="tx1"/>
                </a:solidFill>
                <a:effectLst/>
                <a:latin typeface="Arial" charset="0"/>
                <a:ea typeface="ＭＳ Ｐゴシック" charset="0"/>
                <a:cs typeface="ＭＳ Ｐゴシック" charset="0"/>
              </a:rPr>
              <a:t>nonblocking</a:t>
            </a:r>
            <a:r>
              <a:rPr lang="en-US" sz="1200" b="0" i="0" kern="1200" dirty="0">
                <a:solidFill>
                  <a:schemeClr val="tx1"/>
                </a:solidFill>
                <a:effectLst/>
                <a:latin typeface="Arial" charset="0"/>
                <a:ea typeface="ＭＳ Ｐゴシック" charset="0"/>
                <a:cs typeface="ＭＳ Ｐゴシック" charset="0"/>
              </a:rPr>
              <a:t>, meaning that an unused input on an ingress switch can always be connected to an unused output on an egress switch, but for this to take place, existing calls may have to be rearranged by assigning them to different </a:t>
            </a:r>
            <a:r>
              <a:rPr lang="en-US" sz="1200" b="0" i="0" kern="1200" dirty="0" err="1">
                <a:solidFill>
                  <a:schemeClr val="tx1"/>
                </a:solidFill>
                <a:effectLst/>
                <a:latin typeface="Arial" charset="0"/>
                <a:ea typeface="ＭＳ Ｐゴシック" charset="0"/>
                <a:cs typeface="ＭＳ Ｐゴシック" charset="0"/>
              </a:rPr>
              <a:t>centre</a:t>
            </a:r>
            <a:r>
              <a:rPr lang="en-US" sz="1200" b="0" i="0" kern="1200" dirty="0">
                <a:solidFill>
                  <a:schemeClr val="tx1"/>
                </a:solidFill>
                <a:effectLst/>
                <a:latin typeface="Arial" charset="0"/>
                <a:ea typeface="ＭＳ Ｐゴシック" charset="0"/>
                <a:cs typeface="ＭＳ Ｐゴシック" charset="0"/>
              </a:rPr>
              <a:t> stage switches in the Clos network.</a:t>
            </a:r>
            <a:r>
              <a:rPr lang="en-US" sz="1200" b="0" i="0" u="none" strike="noStrike" kern="1200" baseline="30000" dirty="0">
                <a:solidFill>
                  <a:schemeClr val="tx1"/>
                </a:solidFill>
                <a:effectLst/>
                <a:latin typeface="Arial" charset="0"/>
                <a:ea typeface="ＭＳ Ｐゴシック" charset="0"/>
                <a:cs typeface="ＭＳ Ｐゴシック" charset="0"/>
                <a:hlinkClick r:id="rId4"/>
              </a:rPr>
              <a:t>[3]</a:t>
            </a:r>
            <a:r>
              <a:rPr lang="en-US" sz="1200" b="0" i="0" kern="1200" dirty="0">
                <a:solidFill>
                  <a:schemeClr val="tx1"/>
                </a:solidFill>
                <a:effectLst/>
                <a:latin typeface="Arial" charset="0"/>
                <a:ea typeface="ＭＳ Ｐゴシック" charset="0"/>
                <a:cs typeface="ＭＳ Ｐゴシック" charset="0"/>
              </a:rPr>
              <a:t> To prove this, it is sufficient to consider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with the Clos network fully </a:t>
            </a:r>
            <a:r>
              <a:rPr lang="en-US" sz="1200" b="0" i="0" kern="1200" dirty="0" err="1">
                <a:solidFill>
                  <a:schemeClr val="tx1"/>
                </a:solidFill>
                <a:effectLst/>
                <a:latin typeface="Arial" charset="0"/>
                <a:ea typeface="ＭＳ Ｐゴシック" charset="0"/>
                <a:cs typeface="ＭＳ Ｐゴシック" charset="0"/>
              </a:rPr>
              <a:t>utilised</a:t>
            </a:r>
            <a:r>
              <a:rPr lang="en-US" sz="1200" b="0" i="0" kern="1200" dirty="0">
                <a:solidFill>
                  <a:schemeClr val="tx1"/>
                </a:solidFill>
                <a:effectLst/>
                <a:latin typeface="Arial" charset="0"/>
                <a:ea typeface="ＭＳ Ｐゴシック" charset="0"/>
                <a:cs typeface="ＭＳ Ｐゴシック" charset="0"/>
              </a:rPr>
              <a:t>; that is,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in progress. The proof shows how any permutation of these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input terminals onto </a:t>
            </a:r>
            <a:r>
              <a:rPr lang="en-US" sz="1200" b="0" i="1" kern="1200" dirty="0" err="1">
                <a:solidFill>
                  <a:schemeClr val="tx1"/>
                </a:solidFill>
                <a:effectLst/>
                <a:latin typeface="Arial" charset="0"/>
                <a:ea typeface="ＭＳ Ｐゴシック" charset="0"/>
                <a:cs typeface="ＭＳ Ｐゴシック" charset="0"/>
              </a:rPr>
              <a:t>r</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output terminals may be broken down into smaller permutations which may each be implemented by the individual crossbar switches in a Clos network with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a:t>
            </a:r>
          </a:p>
          <a:p>
            <a:r>
              <a:rPr lang="en-US" sz="1200" b="0" i="0" kern="1200" dirty="0">
                <a:solidFill>
                  <a:schemeClr val="tx1"/>
                </a:solidFill>
                <a:effectLst/>
                <a:latin typeface="Arial" charset="0"/>
                <a:ea typeface="ＭＳ Ｐゴシック" charset="0"/>
                <a:cs typeface="ＭＳ Ｐゴシック" charset="0"/>
              </a:rPr>
              <a:t>The proof uses </a:t>
            </a:r>
            <a:r>
              <a:rPr lang="en-US" sz="1200" b="0" i="0" u="none" strike="noStrike" kern="1200" dirty="0">
                <a:solidFill>
                  <a:schemeClr val="tx1"/>
                </a:solidFill>
                <a:effectLst/>
                <a:latin typeface="Arial" charset="0"/>
                <a:ea typeface="ＭＳ Ｐゴシック" charset="0"/>
                <a:cs typeface="ＭＳ Ｐゴシック" charset="0"/>
                <a:hlinkClick r:id="rId5" tooltip="Hall's marriage theorem"/>
              </a:rPr>
              <a:t>Hall's marriage theorem</a:t>
            </a:r>
            <a:r>
              <a:rPr lang="en-US" sz="1200" b="0" i="0" u="none" strike="noStrike" kern="1200" baseline="30000" dirty="0">
                <a:solidFill>
                  <a:schemeClr val="tx1"/>
                </a:solidFill>
                <a:effectLst/>
                <a:latin typeface="Arial" charset="0"/>
                <a:ea typeface="ＭＳ Ｐゴシック" charset="0"/>
                <a:cs typeface="ＭＳ Ｐゴシック" charset="0"/>
                <a:hlinkClick r:id="rId6"/>
              </a:rPr>
              <a:t>[4]</a:t>
            </a:r>
            <a:r>
              <a:rPr lang="en-US" sz="1200" b="0" i="0" kern="1200" dirty="0">
                <a:solidFill>
                  <a:schemeClr val="tx1"/>
                </a:solidFill>
                <a:effectLst/>
                <a:latin typeface="Arial" charset="0"/>
                <a:ea typeface="ＭＳ Ｐゴシック" charset="0"/>
                <a:cs typeface="ＭＳ Ｐゴシック" charset="0"/>
              </a:rPr>
              <a:t> which is given this name because it is often explained as follows. Suppose there are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boys and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girls. The theorem states that if every subset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(for each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such that 0 ≤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between them know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or more girls, then each boy can be paired off with a girl that he knows. It is obvious that this is a necessary condition for pairing to take place; what is surprising is that it is sufficient.</a:t>
            </a:r>
          </a:p>
          <a:p>
            <a:r>
              <a:rPr lang="en-US" sz="1200" b="0" i="0" kern="1200" dirty="0">
                <a:solidFill>
                  <a:schemeClr val="tx1"/>
                </a:solidFill>
                <a:effectLst/>
                <a:latin typeface="Arial" charset="0"/>
                <a:ea typeface="ＭＳ Ｐゴシック" charset="0"/>
                <a:cs typeface="ＭＳ Ｐゴシック" charset="0"/>
              </a:rPr>
              <a:t>In the context of a Clos network, each boy represents an ingress switch, and each girl represents an egress switch. A boy is said to know a girl if the corresponding ingress and egress switches carry the same call. Each set of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boys must know at least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girls because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ingress switches are carrying </a:t>
            </a:r>
            <a:r>
              <a:rPr lang="en-US" sz="1200" b="0" i="1" kern="1200" dirty="0" err="1">
                <a:solidFill>
                  <a:schemeClr val="tx1"/>
                </a:solidFill>
                <a:effectLst/>
                <a:latin typeface="Arial" charset="0"/>
                <a:ea typeface="ＭＳ Ｐゴシック" charset="0"/>
                <a:cs typeface="ＭＳ Ｐゴシック" charset="0"/>
              </a:rPr>
              <a:t>k</a:t>
            </a:r>
            <a:r>
              <a:rPr lang="en-US" sz="1200" b="0" i="0" kern="1200" dirty="0" err="1">
                <a:solidFill>
                  <a:schemeClr val="tx1"/>
                </a:solidFill>
                <a:effectLst/>
                <a:latin typeface="Arial" charset="0"/>
                <a:ea typeface="ＭＳ Ｐゴシック" charset="0"/>
                <a:cs typeface="ＭＳ Ｐゴシック" charset="0"/>
              </a:rPr>
              <a:t>×</a:t>
            </a:r>
            <a:r>
              <a:rPr lang="en-US" sz="1200" b="0" i="1" kern="1200" dirty="0" err="1">
                <a:solidFill>
                  <a:schemeClr val="tx1"/>
                </a:solidFill>
                <a:effectLst/>
                <a:latin typeface="Arial" charset="0"/>
                <a:ea typeface="ＭＳ Ｐゴシック" charset="0"/>
                <a:cs typeface="ＭＳ Ｐゴシック" charset="0"/>
              </a:rPr>
              <a:t>n</a:t>
            </a:r>
            <a:r>
              <a:rPr lang="en-US" sz="1200" b="0" i="0" kern="1200" dirty="0">
                <a:solidFill>
                  <a:schemeClr val="tx1"/>
                </a:solidFill>
                <a:effectLst/>
                <a:latin typeface="Arial" charset="0"/>
                <a:ea typeface="ＭＳ Ｐゴシック" charset="0"/>
                <a:cs typeface="ＭＳ Ｐゴシック" charset="0"/>
              </a:rPr>
              <a:t> calls and these cannot be carried by less than </a:t>
            </a:r>
            <a:r>
              <a:rPr lang="en-US" sz="1200" b="0" i="1" kern="1200" dirty="0">
                <a:solidFill>
                  <a:schemeClr val="tx1"/>
                </a:solidFill>
                <a:effectLst/>
                <a:latin typeface="Arial" charset="0"/>
                <a:ea typeface="ＭＳ Ｐゴシック" charset="0"/>
                <a:cs typeface="ＭＳ Ｐゴシック" charset="0"/>
              </a:rPr>
              <a:t>k</a:t>
            </a:r>
            <a:r>
              <a:rPr lang="en-US" sz="1200" b="0" i="0" kern="1200" dirty="0">
                <a:solidFill>
                  <a:schemeClr val="tx1"/>
                </a:solidFill>
                <a:effectLst/>
                <a:latin typeface="Arial" charset="0"/>
                <a:ea typeface="ＭＳ Ｐゴシック" charset="0"/>
                <a:cs typeface="ＭＳ Ｐゴシック" charset="0"/>
              </a:rPr>
              <a:t> egress switches. Hence each ingress switch can be paired off with an egress switch that carries the same call, via a one-to-one mapping. These </a:t>
            </a:r>
            <a:r>
              <a:rPr lang="en-US" sz="1200" b="0" i="1" kern="1200" dirty="0">
                <a:solidFill>
                  <a:schemeClr val="tx1"/>
                </a:solidFill>
                <a:effectLst/>
                <a:latin typeface="Arial" charset="0"/>
                <a:ea typeface="ＭＳ Ｐゴシック" charset="0"/>
                <a:cs typeface="ＭＳ Ｐゴシック" charset="0"/>
              </a:rPr>
              <a:t>r</a:t>
            </a:r>
            <a:r>
              <a:rPr lang="en-US" sz="1200" b="0" i="0" kern="1200" dirty="0">
                <a:solidFill>
                  <a:schemeClr val="tx1"/>
                </a:solidFill>
                <a:effectLst/>
                <a:latin typeface="Arial" charset="0"/>
                <a:ea typeface="ＭＳ Ｐゴシック" charset="0"/>
                <a:cs typeface="ＭＳ Ｐゴシック" charset="0"/>
              </a:rPr>
              <a:t> calls can be carried by one middle-stage switch. If this middle-stage switch is now removed from the Clos network,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is reduced by 1, and we are left with a smaller Clos network. The process then repeats itself until </a:t>
            </a:r>
            <a:r>
              <a:rPr lang="en-US" sz="1200" b="0" i="1" kern="1200" dirty="0">
                <a:solidFill>
                  <a:schemeClr val="tx1"/>
                </a:solidFill>
                <a:effectLst/>
                <a:latin typeface="Arial" charset="0"/>
                <a:ea typeface="ＭＳ Ｐゴシック" charset="0"/>
                <a:cs typeface="ＭＳ Ｐゴシック" charset="0"/>
              </a:rPr>
              <a:t>m</a:t>
            </a:r>
            <a:r>
              <a:rPr lang="en-US" sz="1200" b="0" i="0" kern="1200" dirty="0">
                <a:solidFill>
                  <a:schemeClr val="tx1"/>
                </a:solidFill>
                <a:effectLst/>
                <a:latin typeface="Arial" charset="0"/>
                <a:ea typeface="ＭＳ Ｐゴシック" charset="0"/>
                <a:cs typeface="ＭＳ Ｐゴシック" charset="0"/>
              </a:rPr>
              <a:t> = 1, and every call is assigned to a middle-stage switch.</a:t>
            </a:r>
          </a:p>
          <a:p>
            <a:endParaRPr lang="x-none" altLang="x-none" dirty="0">
              <a:ea typeface="ＭＳ Ｐゴシック" charset="-128"/>
            </a:endParaRPr>
          </a:p>
        </p:txBody>
      </p:sp>
    </p:spTree>
    <p:extLst>
      <p:ext uri="{BB962C8B-B14F-4D97-AF65-F5344CB8AC3E}">
        <p14:creationId xmlns:p14="http://schemas.microsoft.com/office/powerpoint/2010/main" val="1053944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ln/>
        </p:spPr>
      </p:sp>
      <p:sp>
        <p:nvSpPr>
          <p:cNvPr id="1085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K^3/4</a:t>
            </a:r>
          </a:p>
          <a:p>
            <a:pPr marL="0" marR="0" indent="0" algn="l" defTabSz="904875" rtl="0" eaLnBrk="0" fontAlgn="base" latinLnBrk="0" hangingPunct="0">
              <a:lnSpc>
                <a:spcPct val="90000"/>
              </a:lnSpc>
              <a:spcBef>
                <a:spcPct val="40000"/>
              </a:spcBef>
              <a:spcAft>
                <a:spcPct val="0"/>
              </a:spcAft>
              <a:buClrTx/>
              <a:buSzTx/>
              <a:buFontTx/>
              <a:buNone/>
              <a:tabLst/>
              <a:defRPr/>
            </a:pPr>
            <a:endParaRPr lang="en-US" altLang="x-none" dirty="0">
              <a:ea typeface="ＭＳ Ｐゴシック" charset="-128"/>
            </a:endParaRPr>
          </a:p>
          <a:p>
            <a:pPr marL="0" marR="0" indent="0" algn="l" defTabSz="904875" rtl="0" eaLnBrk="0" fontAlgn="base" latinLnBrk="0" hangingPunct="0">
              <a:lnSpc>
                <a:spcPct val="90000"/>
              </a:lnSpc>
              <a:spcBef>
                <a:spcPct val="40000"/>
              </a:spcBef>
              <a:spcAft>
                <a:spcPct val="0"/>
              </a:spcAft>
              <a:buClrTx/>
              <a:buSzTx/>
              <a:buFontTx/>
              <a:buNone/>
              <a:tabLst/>
              <a:defRPr/>
            </a:pPr>
            <a:r>
              <a:rPr lang="en-US" altLang="x-none" dirty="0">
                <a:ea typeface="ＭＳ Ｐゴシック" charset="-128"/>
              </a:rPr>
              <a:t>http://</a:t>
            </a:r>
            <a:r>
              <a:rPr lang="en-US" altLang="x-none" dirty="0" err="1">
                <a:ea typeface="ＭＳ Ｐゴシック" charset="-128"/>
              </a:rPr>
              <a:t>www.fiber</a:t>
            </a:r>
            <a:r>
              <a:rPr lang="en-US" altLang="x-none" dirty="0">
                <a:ea typeface="ＭＳ Ｐゴシック" charset="-128"/>
              </a:rPr>
              <a:t>-optic-</a:t>
            </a:r>
            <a:r>
              <a:rPr lang="en-US" altLang="x-none" dirty="0" err="1">
                <a:ea typeface="ＭＳ Ｐゴシック" charset="-128"/>
              </a:rPr>
              <a:t>tutorial.com</a:t>
            </a:r>
            <a:r>
              <a:rPr lang="en-US" altLang="x-none" dirty="0">
                <a:ea typeface="ＭＳ Ｐゴシック" charset="-128"/>
              </a:rPr>
              <a:t>/100g-switch-price-and-configuration.html</a:t>
            </a:r>
          </a:p>
          <a:p>
            <a:endParaRPr lang="en-US" altLang="x-none" dirty="0">
              <a:ea typeface="ＭＳ Ｐゴシック" charset="-128"/>
            </a:endParaRPr>
          </a:p>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a:p>
            <a:endParaRPr lang="en-US" altLang="x-none" dirty="0">
              <a:ea typeface="ＭＳ Ｐゴシック" charset="-128"/>
            </a:endParaRPr>
          </a:p>
        </p:txBody>
      </p:sp>
    </p:spTree>
    <p:extLst>
      <p:ext uri="{BB962C8B-B14F-4D97-AF65-F5344CB8AC3E}">
        <p14:creationId xmlns:p14="http://schemas.microsoft.com/office/powerpoint/2010/main" val="4224308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web.stanford.edu</a:t>
            </a:r>
            <a:r>
              <a:rPr lang="en-US" altLang="x-none" dirty="0">
                <a:ea typeface="ＭＳ Ｐゴシック" charset="-128"/>
              </a:rPr>
              <a:t>/class/ee384y/Handouts/</a:t>
            </a:r>
            <a:r>
              <a:rPr lang="en-US" altLang="x-none" dirty="0" err="1">
                <a:ea typeface="ＭＳ Ｐゴシック" charset="-128"/>
              </a:rPr>
              <a:t>clos_networks.pdf</a:t>
            </a:r>
            <a:endParaRPr lang="en-US" altLang="x-none" dirty="0">
              <a:ea typeface="ＭＳ Ｐゴシック" charset="-128"/>
            </a:endParaRPr>
          </a:p>
          <a:p>
            <a:r>
              <a:rPr lang="en-US" altLang="x-none" dirty="0">
                <a:ea typeface="ＭＳ Ｐゴシック" charset="-128"/>
              </a:rPr>
              <a:t>https://</a:t>
            </a:r>
            <a:r>
              <a:rPr lang="en-US" altLang="x-none" dirty="0" err="1">
                <a:ea typeface="ＭＳ Ｐゴシック" charset="-128"/>
              </a:rPr>
              <a:t>en.wikipedia.org</a:t>
            </a:r>
            <a:r>
              <a:rPr lang="en-US" altLang="x-none" dirty="0">
                <a:ea typeface="ＭＳ Ｐゴシック" charset="-128"/>
              </a:rPr>
              <a:t>/wiki/</a:t>
            </a:r>
            <a:r>
              <a:rPr lang="en-US" altLang="x-none" dirty="0" err="1">
                <a:ea typeface="ＭＳ Ｐゴシック" charset="-128"/>
              </a:rPr>
              <a:t>Clos_network</a:t>
            </a:r>
            <a:endParaRPr lang="en-US" altLang="x-none" dirty="0">
              <a:ea typeface="ＭＳ Ｐゴシック" charset="-128"/>
            </a:endParaRPr>
          </a:p>
        </p:txBody>
      </p:sp>
    </p:spTree>
    <p:extLst>
      <p:ext uri="{BB962C8B-B14F-4D97-AF65-F5344CB8AC3E}">
        <p14:creationId xmlns:p14="http://schemas.microsoft.com/office/powerpoint/2010/main" val="270102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74199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ln/>
        </p:spPr>
      </p:sp>
      <p:sp>
        <p:nvSpPr>
          <p:cNvPr id="1146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319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4084373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232008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626293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81988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787679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032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http://www.cisco.com/en/US/solutions/collateral/ns341/ns525/ns537/ns705/ns827/white_paper_c11-481360.pdf</a:t>
            </a:r>
          </a:p>
        </p:txBody>
      </p:sp>
    </p:spTree>
    <p:extLst>
      <p:ext uri="{BB962C8B-B14F-4D97-AF65-F5344CB8AC3E}">
        <p14:creationId xmlns:p14="http://schemas.microsoft.com/office/powerpoint/2010/main" val="156752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252015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a:ln/>
        </p:spPr>
      </p:sp>
      <p:sp>
        <p:nvSpPr>
          <p:cNvPr id="133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493939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866634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ln/>
        </p:spPr>
      </p:sp>
      <p:sp>
        <p:nvSpPr>
          <p:cNvPr id="1372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789117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ln/>
        </p:spPr>
      </p:sp>
      <p:sp>
        <p:nvSpPr>
          <p:cNvPr id="1392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ea typeface="ＭＳ Ｐゴシック" charset="-128"/>
              </a:rPr>
              <a:t>http://</a:t>
            </a:r>
            <a:r>
              <a:rPr lang="en-US" altLang="x-none" dirty="0" err="1">
                <a:ea typeface="ＭＳ Ｐゴシック" charset="-128"/>
              </a:rPr>
              <a:t>www.comscore.com</a:t>
            </a:r>
            <a:r>
              <a:rPr lang="en-US" altLang="x-none" dirty="0">
                <a:ea typeface="ＭＳ Ｐゴシック" charset="-128"/>
              </a:rPr>
              <a:t>/Insights/</a:t>
            </a:r>
            <a:r>
              <a:rPr lang="en-US" altLang="x-none" dirty="0" err="1">
                <a:ea typeface="ＭＳ Ｐゴシック" charset="-128"/>
              </a:rPr>
              <a:t>Press_Releases</a:t>
            </a:r>
            <a:r>
              <a:rPr lang="en-US" altLang="x-none" dirty="0">
                <a:ea typeface="ＭＳ Ｐゴシック" charset="-128"/>
              </a:rPr>
              <a:t>/2013/8/comScore_Media_Metrix_Ranks_Top_50_U.S._Web_Properties_for_July_2013</a:t>
            </a:r>
          </a:p>
        </p:txBody>
      </p:sp>
    </p:spTree>
    <p:extLst>
      <p:ext uri="{BB962C8B-B14F-4D97-AF65-F5344CB8AC3E}">
        <p14:creationId xmlns:p14="http://schemas.microsoft.com/office/powerpoint/2010/main" val="1215037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968881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omic Sans MS" charset="0"/>
                <a:ea typeface="ＭＳ Ｐゴシック" charset="-128"/>
              </a:defRPr>
            </a:lvl1pPr>
            <a:lvl2pPr marL="742950" indent="-285750" defTabSz="966788">
              <a:defRPr>
                <a:solidFill>
                  <a:schemeClr val="tx1"/>
                </a:solidFill>
                <a:latin typeface="Comic Sans MS" charset="0"/>
                <a:ea typeface="ＭＳ Ｐゴシック" charset="-128"/>
              </a:defRPr>
            </a:lvl2pPr>
            <a:lvl3pPr marL="1143000" indent="-228600" defTabSz="966788">
              <a:defRPr>
                <a:solidFill>
                  <a:schemeClr val="tx1"/>
                </a:solidFill>
                <a:latin typeface="Comic Sans MS" charset="0"/>
                <a:ea typeface="ＭＳ Ｐゴシック" charset="-128"/>
              </a:defRPr>
            </a:lvl3pPr>
            <a:lvl4pPr marL="1600200" indent="-228600" defTabSz="966788">
              <a:defRPr>
                <a:solidFill>
                  <a:schemeClr val="tx1"/>
                </a:solidFill>
                <a:latin typeface="Comic Sans MS" charset="0"/>
                <a:ea typeface="ＭＳ Ｐゴシック" charset="-128"/>
              </a:defRPr>
            </a:lvl4pPr>
            <a:lvl5pPr marL="2057400" indent="-228600" defTabSz="966788">
              <a:defRPr>
                <a:solidFill>
                  <a:schemeClr val="tx1"/>
                </a:solidFill>
                <a:latin typeface="Comic Sans MS" charset="0"/>
                <a:ea typeface="ＭＳ Ｐゴシック" charset="-128"/>
              </a:defRPr>
            </a:lvl5pPr>
            <a:lvl6pPr marL="2514600" indent="-228600" defTabSz="966788" eaLnBrk="0" fontAlgn="base" hangingPunct="0">
              <a:spcBef>
                <a:spcPct val="0"/>
              </a:spcBef>
              <a:spcAft>
                <a:spcPct val="0"/>
              </a:spcAft>
              <a:defRPr>
                <a:solidFill>
                  <a:schemeClr val="tx1"/>
                </a:solidFill>
                <a:latin typeface="Comic Sans MS" charset="0"/>
                <a:ea typeface="ＭＳ Ｐゴシック" charset="-128"/>
              </a:defRPr>
            </a:lvl6pPr>
            <a:lvl7pPr marL="2971800" indent="-228600" defTabSz="966788" eaLnBrk="0" fontAlgn="base" hangingPunct="0">
              <a:spcBef>
                <a:spcPct val="0"/>
              </a:spcBef>
              <a:spcAft>
                <a:spcPct val="0"/>
              </a:spcAft>
              <a:defRPr>
                <a:solidFill>
                  <a:schemeClr val="tx1"/>
                </a:solidFill>
                <a:latin typeface="Comic Sans MS" charset="0"/>
                <a:ea typeface="ＭＳ Ｐゴシック" charset="-128"/>
              </a:defRPr>
            </a:lvl7pPr>
            <a:lvl8pPr marL="3429000" indent="-228600" defTabSz="966788" eaLnBrk="0" fontAlgn="base" hangingPunct="0">
              <a:spcBef>
                <a:spcPct val="0"/>
              </a:spcBef>
              <a:spcAft>
                <a:spcPct val="0"/>
              </a:spcAft>
              <a:defRPr>
                <a:solidFill>
                  <a:schemeClr val="tx1"/>
                </a:solidFill>
                <a:latin typeface="Comic Sans MS" charset="0"/>
                <a:ea typeface="ＭＳ Ｐゴシック" charset="-128"/>
              </a:defRPr>
            </a:lvl8pPr>
            <a:lvl9pPr marL="3886200" indent="-228600" defTabSz="966788" eaLnBrk="0" fontAlgn="base" hangingPunct="0">
              <a:spcBef>
                <a:spcPct val="0"/>
              </a:spcBef>
              <a:spcAft>
                <a:spcPct val="0"/>
              </a:spcAft>
              <a:defRPr>
                <a:solidFill>
                  <a:schemeClr val="tx1"/>
                </a:solidFill>
                <a:latin typeface="Comic Sans MS" charset="0"/>
                <a:ea typeface="ＭＳ Ｐゴシック" charset="-128"/>
              </a:defRPr>
            </a:lvl9pPr>
          </a:lstStyle>
          <a:p>
            <a:fld id="{63A497B2-0396-804C-894A-2E76B4171F56}" type="slidenum">
              <a:rPr lang="en-US" altLang="en-US" sz="1200">
                <a:solidFill>
                  <a:srgbClr val="000000"/>
                </a:solidFill>
              </a:rPr>
              <a:pPr/>
              <a:t>40</a:t>
            </a:fld>
            <a:endParaRPr lang="en-US" altLang="en-US" sz="1200">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3367753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34196E13-B118-A64E-A446-3168BD90C324}" type="slidenum">
              <a:rPr lang="en-US" altLang="x-none" sz="1200">
                <a:solidFill>
                  <a:srgbClr val="000000"/>
                </a:solidFill>
                <a:latin typeface="Comic Sans MS" charset="0"/>
              </a:rPr>
              <a:pPr algn="r"/>
              <a:t>41</a:t>
            </a:fld>
            <a:endParaRPr lang="en-US" altLang="x-none" sz="1200">
              <a:solidFill>
                <a:srgbClr val="000000"/>
              </a:solidFill>
              <a:latin typeface="Comic Sans MS" charset="0"/>
            </a:endParaRPr>
          </a:p>
        </p:txBody>
      </p:sp>
      <p:sp>
        <p:nvSpPr>
          <p:cNvPr id="143362" name="Rectangle 2"/>
          <p:cNvSpPr>
            <a:spLocks noGrp="1" noRot="1" noChangeAspect="1" noChangeArrowheads="1" noTextEdit="1"/>
          </p:cNvSpPr>
          <p:nvPr>
            <p:ph type="sldImg"/>
          </p:nvPr>
        </p:nvSpPr>
        <p:spPr>
          <a:xfrm>
            <a:off x="1258888" y="720725"/>
            <a:ext cx="4797425" cy="3600450"/>
          </a:xfrm>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3098612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x-none">
                <a:ea typeface="ＭＳ Ｐゴシック" charset="-128"/>
              </a:rPr>
              <a:t>Every increase of 20 ms in latency leads to 1% drop in click-through rate</a:t>
            </a:r>
            <a:br>
              <a:rPr lang="en-US" altLang="x-none">
                <a:ea typeface="ＭＳ Ｐゴシック" charset="-128"/>
              </a:rPr>
            </a:br>
            <a:endParaRPr lang="en-US" altLang="x-none">
              <a:ea typeface="ＭＳ Ｐゴシック" charset="-128"/>
            </a:endParaRPr>
          </a:p>
          <a:p>
            <a:r>
              <a:rPr lang="en-US" altLang="x-none">
                <a:ea typeface="ＭＳ Ｐゴシック" charset="-128"/>
              </a:rPr>
              <a:t>E-commerce abandonment zone: </a:t>
            </a:r>
          </a:p>
          <a:p>
            <a:pPr lvl="1"/>
            <a:r>
              <a:rPr lang="en-US" altLang="x-none">
                <a:ea typeface="ＭＳ Ｐゴシック" charset="-128"/>
              </a:rPr>
              <a:t>33% users will abandon a site takes longer than 4 sec [Jupiter]</a:t>
            </a:r>
          </a:p>
          <a:p>
            <a:endParaRPr lang="en-US" altLang="x-none">
              <a:ea typeface="ＭＳ Ｐゴシック" charset="-128"/>
            </a:endParaRPr>
          </a:p>
        </p:txBody>
      </p:sp>
      <p:sp>
        <p:nvSpPr>
          <p:cNvPr id="14541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C48BD6C-B0B7-0C4A-9CA0-6AE66FA45B37}" type="slidenum">
              <a:rPr lang="en-US" altLang="x-none"/>
              <a:pPr/>
              <a:t>42</a:t>
            </a:fld>
            <a:endParaRPr lang="en-US" altLang="x-none"/>
          </a:p>
        </p:txBody>
      </p:sp>
    </p:spTree>
    <p:extLst>
      <p:ext uri="{BB962C8B-B14F-4D97-AF65-F5344CB8AC3E}">
        <p14:creationId xmlns:p14="http://schemas.microsoft.com/office/powerpoint/2010/main" val="1343881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352511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7264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3265314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291763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356640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1227138" y="712788"/>
            <a:ext cx="4854575" cy="3643312"/>
          </a:xfrm>
          <a:ln/>
        </p:spPr>
      </p:sp>
      <p:sp>
        <p:nvSpPr>
          <p:cNvPr id="34818"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http://www.classicrotaryphones.com/new-england-operators2_big.jpg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760466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227138" y="712788"/>
            <a:ext cx="4854575" cy="3643312"/>
          </a:xfrm>
          <a:ln/>
        </p:spPr>
      </p:sp>
      <p:sp>
        <p:nvSpPr>
          <p:cNvPr id="47106" name="Rectangle 3"/>
          <p:cNvSpPr>
            <a:spLocks noGrp="1" noChangeArrowheads="1"/>
          </p:cNvSpPr>
          <p:nvPr>
            <p:ph type="body" idx="1"/>
          </p:nvPr>
        </p:nvSpPr>
        <p:spPr>
          <a:xfrm>
            <a:off x="965200" y="4595813"/>
            <a:ext cx="5373688" cy="42783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6305" tIns="48156" rIns="96305" bIns="48156"/>
          <a:lstStyle/>
          <a:p>
            <a:endParaRPr lang="x-none" altLang="x-none">
              <a:latin typeface="Arial" charset="0"/>
              <a:ea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22827581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extLst>
      <p:ext uri="{BB962C8B-B14F-4D97-AF65-F5344CB8AC3E}">
        <p14:creationId xmlns:p14="http://schemas.microsoft.com/office/powerpoint/2010/main" val="18721957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a:ln/>
        </p:spPr>
      </p:sp>
      <p:sp>
        <p:nvSpPr>
          <p:cNvPr id="7373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10M bps link and 10 flows: partition into 10 1 Mbps or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a:ln/>
        </p:spPr>
      </p:sp>
      <p:sp>
        <p:nvSpPr>
          <p:cNvPr id="7782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Calibri" charset="0"/>
              <a:ea typeface="ＭＳ Ｐゴシック" charset="-128"/>
            </a:endParaRPr>
          </a:p>
        </p:txBody>
      </p:sp>
      <p:sp>
        <p:nvSpPr>
          <p:cNvPr id="77827"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defTabSz="962025">
              <a:defRPr sz="500">
                <a:solidFill>
                  <a:schemeClr val="tx1"/>
                </a:solidFill>
                <a:latin typeface="Comic Sans MS" charset="0"/>
                <a:ea typeface="ＭＳ Ｐゴシック" charset="-128"/>
              </a:defRPr>
            </a:lvl1pPr>
            <a:lvl2pPr marL="742950" indent="-285750" defTabSz="962025">
              <a:defRPr sz="500">
                <a:solidFill>
                  <a:schemeClr val="tx1"/>
                </a:solidFill>
                <a:latin typeface="Comic Sans MS" charset="0"/>
                <a:ea typeface="ＭＳ Ｐゴシック" charset="-128"/>
              </a:defRPr>
            </a:lvl2pPr>
            <a:lvl3pPr marL="1143000" indent="-228600" defTabSz="962025">
              <a:defRPr sz="500">
                <a:solidFill>
                  <a:schemeClr val="tx1"/>
                </a:solidFill>
                <a:latin typeface="Comic Sans MS" charset="0"/>
                <a:ea typeface="ＭＳ Ｐゴシック" charset="-128"/>
              </a:defRPr>
            </a:lvl3pPr>
            <a:lvl4pPr marL="1600200" indent="-228600" defTabSz="962025">
              <a:defRPr sz="500">
                <a:solidFill>
                  <a:schemeClr val="tx1"/>
                </a:solidFill>
                <a:latin typeface="Comic Sans MS" charset="0"/>
                <a:ea typeface="ＭＳ Ｐゴシック" charset="-128"/>
              </a:defRPr>
            </a:lvl4pPr>
            <a:lvl5pPr marL="2057400" indent="-228600" defTabSz="962025">
              <a:defRPr sz="500">
                <a:solidFill>
                  <a:schemeClr val="tx1"/>
                </a:solidFill>
                <a:latin typeface="Comic Sans MS" charset="0"/>
                <a:ea typeface="ＭＳ Ｐゴシック" charset="-128"/>
              </a:defRPr>
            </a:lvl5pPr>
            <a:lvl6pPr marL="2514600" indent="-228600" algn="ctr" defTabSz="962025"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62025"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62025"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62025"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fld id="{AAAC682C-EF70-5740-A84E-7ABC66DABCC1}" type="slidenum">
              <a:rPr lang="en-US" altLang="x-none" sz="1200">
                <a:latin typeface="Calibri" charset="0"/>
              </a:rPr>
              <a:pPr eaLnBrk="1" hangingPunct="1"/>
              <a:t>70</a:t>
            </a:fld>
            <a:endParaRPr lang="en-US" altLang="x-none" sz="1200">
              <a:latin typeface="Calibri"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a:ln/>
        </p:spPr>
      </p:sp>
      <p:sp>
        <p:nvSpPr>
          <p:cNvPr id="7987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Key input parameters?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ln/>
        </p:spPr>
      </p:sp>
      <p:sp>
        <p:nvSpPr>
          <p:cNvPr id="819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
        <p:nvSpPr>
          <p:cNvPr id="8397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AE214564-8261-3A44-8EA8-7B581750A85C}" type="slidenum">
              <a:rPr lang="en-US" altLang="x-none"/>
              <a:pPr/>
              <a:t>73</a:t>
            </a:fld>
            <a:endParaRPr lang="en-US" altLang="x-none"/>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8601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
        <p:nvSpPr>
          <p:cNvPr id="86019"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0DF84DF-1630-A440-8B7C-919DC975DB82}" type="slidenum">
              <a:rPr lang="en-US" altLang="x-none"/>
              <a:pPr/>
              <a:t>74</a:t>
            </a:fld>
            <a:endParaRPr lang="en-US" altLang="x-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the common form of gigabit Ethernet (1Gbit/s) runs over relatively economical category 5e, category 6, or augmented category 6 unshielded twisted-pair copper cabling but only to 300 ft (91 m). However, 1Gbit/s ethernet over fiber can easily reach tens of miles.</a:t>
            </a:r>
          </a:p>
          <a:p>
            <a:endParaRPr lang="en-US" altLang="x-none">
              <a:ea typeface="ＭＳ Ｐゴシック" charset="-128"/>
            </a:endParaRPr>
          </a:p>
        </p:txBody>
      </p:sp>
    </p:spTree>
    <p:extLst>
      <p:ext uri="{BB962C8B-B14F-4D97-AF65-F5344CB8AC3E}">
        <p14:creationId xmlns:p14="http://schemas.microsoft.com/office/powerpoint/2010/main" val="4021610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
        <p:nvSpPr>
          <p:cNvPr id="88067"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A32DE7B8-2C99-0E42-B3E4-046B4124138F}" type="slidenum">
              <a:rPr lang="en-US" altLang="x-none"/>
              <a:pPr/>
              <a:t>75</a:t>
            </a:fld>
            <a:endParaRPr lang="en-US" altLang="x-none"/>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ln/>
        </p:spPr>
      </p:sp>
      <p:sp>
        <p:nvSpPr>
          <p:cNvPr id="9011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a:ln/>
        </p:spPr>
      </p:sp>
      <p:sp>
        <p:nvSpPr>
          <p:cNvPr id="5120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Arial" charset="0"/>
              <a:ea typeface="ＭＳ Ｐゴシック" charset="-128"/>
            </a:endParaRPr>
          </a:p>
        </p:txBody>
      </p:sp>
      <p:sp>
        <p:nvSpPr>
          <p:cNvPr id="51203" name="Slide Number Placeholder 3"/>
          <p:cNvSpPr>
            <a:spLocks noGrp="1"/>
          </p:cNvSpPr>
          <p:nvPr>
            <p:ph type="sldNum" sz="quarter" idx="5"/>
          </p:nvPr>
        </p:nvSpPr>
        <p:spPr>
          <a:xfrm>
            <a:off x="4143375" y="9120188"/>
            <a:ext cx="3170238" cy="479425"/>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lgn="ctr" defTabSz="962025">
              <a:defRPr sz="500">
                <a:solidFill>
                  <a:schemeClr val="tx1"/>
                </a:solidFill>
                <a:latin typeface="Times New Roman" charset="0"/>
                <a:ea typeface="ＭＳ Ｐゴシック" charset="-128"/>
              </a:defRPr>
            </a:lvl1pPr>
            <a:lvl2pPr marL="742950" indent="-285750" algn="ctr" defTabSz="962025">
              <a:defRPr sz="500">
                <a:solidFill>
                  <a:schemeClr val="tx1"/>
                </a:solidFill>
                <a:latin typeface="Times New Roman" charset="0"/>
                <a:ea typeface="ＭＳ Ｐゴシック" charset="-128"/>
              </a:defRPr>
            </a:lvl2pPr>
            <a:lvl3pPr marL="1143000" indent="-228600" algn="ctr" defTabSz="962025">
              <a:defRPr sz="500">
                <a:solidFill>
                  <a:schemeClr val="tx1"/>
                </a:solidFill>
                <a:latin typeface="Times New Roman" charset="0"/>
                <a:ea typeface="ＭＳ Ｐゴシック" charset="-128"/>
              </a:defRPr>
            </a:lvl3pPr>
            <a:lvl4pPr marL="1600200" indent="-228600" algn="ctr" defTabSz="962025">
              <a:defRPr sz="500">
                <a:solidFill>
                  <a:schemeClr val="tx1"/>
                </a:solidFill>
                <a:latin typeface="Times New Roman" charset="0"/>
                <a:ea typeface="ＭＳ Ｐゴシック" charset="-128"/>
              </a:defRPr>
            </a:lvl4pPr>
            <a:lvl5pPr marL="2057400" indent="-228600" algn="ctr" defTabSz="962025">
              <a:defRPr sz="500">
                <a:solidFill>
                  <a:schemeClr val="tx1"/>
                </a:solidFill>
                <a:latin typeface="Times New Roman" charset="0"/>
                <a:ea typeface="ＭＳ Ｐゴシック" charset="-128"/>
              </a:defRPr>
            </a:lvl5pPr>
            <a:lvl6pPr marL="2514600" indent="-228600" algn="ctr" defTabSz="962025"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62025"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62025"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62025" eaLnBrk="0" fontAlgn="base" hangingPunct="0">
              <a:spcBef>
                <a:spcPct val="0"/>
              </a:spcBef>
              <a:spcAft>
                <a:spcPct val="0"/>
              </a:spcAft>
              <a:defRPr sz="500">
                <a:solidFill>
                  <a:schemeClr val="tx1"/>
                </a:solidFill>
                <a:latin typeface="Times New Roman" charset="0"/>
                <a:ea typeface="ＭＳ Ｐゴシック" charset="-128"/>
              </a:defRPr>
            </a:lvl9pPr>
          </a:lstStyle>
          <a:p>
            <a:pPr algn="r"/>
            <a:fld id="{F69136E8-F8E5-E544-AB88-32B9BA2C89B9}" type="slidenum">
              <a:rPr lang="en-US" altLang="x-none" sz="1200">
                <a:solidFill>
                  <a:srgbClr val="000000"/>
                </a:solidFill>
                <a:latin typeface="Comic Sans MS" charset="0"/>
              </a:rPr>
              <a:pPr algn="r"/>
              <a:t>77</a:t>
            </a:fld>
            <a:endParaRPr lang="en-US" altLang="x-none" sz="1200">
              <a:solidFill>
                <a:srgbClr val="000000"/>
              </a:solidFill>
              <a:latin typeface="Comic Sans MS" charset="0"/>
            </a:endParaRPr>
          </a:p>
        </p:txBody>
      </p:sp>
    </p:spTree>
    <p:extLst>
      <p:ext uri="{BB962C8B-B14F-4D97-AF65-F5344CB8AC3E}">
        <p14:creationId xmlns:p14="http://schemas.microsoft.com/office/powerpoint/2010/main" val="546956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dirty="0"/>
              <a:t>Average US:</a:t>
            </a:r>
          </a:p>
          <a:p>
            <a:pPr marL="171450" indent="-171450">
              <a:buFontTx/>
              <a:buChar char="-"/>
              <a:defRPr/>
            </a:pPr>
            <a:r>
              <a:rPr lang="en-US" dirty="0"/>
              <a:t>down: 5.8 </a:t>
            </a:r>
            <a:r>
              <a:rPr lang="en-US" dirty="0" err="1"/>
              <a:t>MBps</a:t>
            </a:r>
            <a:endParaRPr lang="en-US" dirty="0"/>
          </a:p>
          <a:p>
            <a:pPr marL="171450" indent="-171450">
              <a:buFontTx/>
              <a:buChar char="-"/>
              <a:defRPr/>
            </a:pPr>
            <a:r>
              <a:rPr lang="en-US" dirty="0"/>
              <a:t>Up: 1.2 Mbps</a:t>
            </a:r>
          </a:p>
          <a:p>
            <a:pPr marL="171450" indent="-171450">
              <a:buFontTx/>
              <a:buChar char="-"/>
              <a:defRPr/>
            </a:pPr>
            <a:endParaRPr lang="en-US" dirty="0"/>
          </a:p>
          <a:p>
            <a:pPr>
              <a:defRPr/>
            </a:pPr>
            <a:r>
              <a:rPr lang="en-US" dirty="0"/>
              <a:t>Google fiber:</a:t>
            </a:r>
          </a:p>
          <a:p>
            <a:pPr>
              <a:defRPr/>
            </a:pPr>
            <a:r>
              <a:rPr lang="en-US" dirty="0"/>
              <a:t>Cost: $300/customer</a:t>
            </a:r>
          </a:p>
          <a:p>
            <a:pPr>
              <a:defRPr/>
            </a:pPr>
            <a:r>
              <a:rPr lang="en-US" dirty="0"/>
              <a:t>http://</a:t>
            </a:r>
            <a:r>
              <a:rPr lang="en-US" dirty="0" err="1"/>
              <a:t>en.wikipedia.org</a:t>
            </a:r>
            <a:r>
              <a:rPr lang="en-US" dirty="0"/>
              <a:t>/wiki/</a:t>
            </a:r>
            <a:r>
              <a:rPr lang="en-US" dirty="0" err="1"/>
              <a:t>Fiber_to_the_x</a:t>
            </a:r>
            <a:endParaRPr lang="en-US" dirty="0"/>
          </a:p>
          <a:p>
            <a:pPr>
              <a:defRPr/>
            </a:pPr>
            <a:r>
              <a:rPr lang="en-US" dirty="0"/>
              <a:t>http://</a:t>
            </a:r>
            <a:r>
              <a:rPr lang="en-US" dirty="0" err="1"/>
              <a:t>www.telecompetitor.com</a:t>
            </a:r>
            <a:r>
              <a:rPr lang="en-US" dirty="0"/>
              <a:t>/google-ftth-invades-texas-with-austin-the-next-stop-for-google-fiber/</a:t>
            </a:r>
          </a:p>
          <a:p>
            <a:pPr>
              <a:defRPr/>
            </a:pPr>
            <a:r>
              <a:rPr lang="en-US" dirty="0"/>
              <a:t>http://</a:t>
            </a:r>
            <a:r>
              <a:rPr lang="en-US" dirty="0" err="1"/>
              <a:t>www.youtube.com</a:t>
            </a:r>
            <a:r>
              <a:rPr lang="en-US" dirty="0"/>
              <a:t>/</a:t>
            </a:r>
            <a:r>
              <a:rPr lang="en-US" dirty="0" err="1"/>
              <a:t>watch?v</a:t>
            </a:r>
            <a:r>
              <a:rPr lang="en-US" dirty="0"/>
              <a:t>=6uZVqPuq81c</a:t>
            </a:r>
          </a:p>
          <a:p>
            <a:pPr>
              <a:defRPr/>
            </a:pPr>
            <a:endParaRPr lang="en-US" dirty="0"/>
          </a:p>
        </p:txBody>
      </p:sp>
    </p:spTree>
    <p:extLst>
      <p:ext uri="{BB962C8B-B14F-4D97-AF65-F5344CB8AC3E}">
        <p14:creationId xmlns:p14="http://schemas.microsoft.com/office/powerpoint/2010/main" val="199986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http://en.wikipedia.org/wiki/Fiber_to_the_x</a:t>
            </a:r>
          </a:p>
        </p:txBody>
      </p:sp>
    </p:spTree>
    <p:extLst>
      <p:ext uri="{BB962C8B-B14F-4D97-AF65-F5344CB8AC3E}">
        <p14:creationId xmlns:p14="http://schemas.microsoft.com/office/powerpoint/2010/main" val="35840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88" y="2133600"/>
            <a:ext cx="7781925" cy="1473200"/>
          </a:xfrm>
        </p:spPr>
        <p:txBody>
          <a:bodyPr/>
          <a:lstStyle/>
          <a:p>
            <a:r>
              <a:rPr lang="en-US"/>
              <a:t>Click to edit Master title style</a:t>
            </a:r>
          </a:p>
        </p:txBody>
      </p:sp>
      <p:sp>
        <p:nvSpPr>
          <p:cNvPr id="3" name="Subtitle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7"/>
          <p:cNvSpPr>
            <a:spLocks noGrp="1" noChangeArrowheads="1"/>
          </p:cNvSpPr>
          <p:nvPr>
            <p:ph type="dt" sz="half" idx="10"/>
          </p:nvPr>
        </p:nvSpPr>
        <p:spPr>
          <a:ln/>
        </p:spPr>
        <p:txBody>
          <a:bodyPr/>
          <a:lstStyle>
            <a:lvl1pPr>
              <a:defRPr/>
            </a:lvl1pPr>
          </a:lstStyle>
          <a:p>
            <a:fld id="{20004F00-0F14-6D44-A3F9-BF561874061A}" type="datetime1">
              <a:rPr lang="en-US" altLang="x-none"/>
              <a:pPr/>
              <a:t>9/15/21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777E9A17-160F-7A41-BA17-74139E953060}" type="slidenum">
              <a:rPr lang="en-US" altLang="x-none"/>
              <a:pPr/>
              <a:t>‹#›</a:t>
            </a:fld>
            <a:endParaRPr lang="en-US" altLang="x-none"/>
          </a:p>
        </p:txBody>
      </p:sp>
    </p:spTree>
    <p:extLst>
      <p:ext uri="{BB962C8B-B14F-4D97-AF65-F5344CB8AC3E}">
        <p14:creationId xmlns:p14="http://schemas.microsoft.com/office/powerpoint/2010/main" val="1831220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F800318-CC6C-5D42-8F13-0895729E1828}" type="datetime1">
              <a:rPr lang="en-US" altLang="x-none"/>
              <a:pPr/>
              <a:t>9/15/21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0A445E85-347A-E14F-9D1B-5817E8C3A40D}" type="slidenum">
              <a:rPr lang="en-US" altLang="x-none"/>
              <a:pPr/>
              <a:t>‹#›</a:t>
            </a:fld>
            <a:endParaRPr lang="en-US" altLang="x-none"/>
          </a:p>
        </p:txBody>
      </p:sp>
    </p:spTree>
    <p:extLst>
      <p:ext uri="{BB962C8B-B14F-4D97-AF65-F5344CB8AC3E}">
        <p14:creationId xmlns:p14="http://schemas.microsoft.com/office/powerpoint/2010/main" val="89747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228600"/>
            <a:ext cx="1944688"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86425"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F5179CA0-2854-4A44-A0C9-A082212BF3E8}" type="datetime1">
              <a:rPr lang="en-US" altLang="x-none"/>
              <a:pPr/>
              <a:t>9/15/21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4C3F6E5B-FCFA-C440-B665-CFF042F2509A}" type="slidenum">
              <a:rPr lang="en-US" altLang="x-none"/>
              <a:pPr/>
              <a:t>‹#›</a:t>
            </a:fld>
            <a:endParaRPr lang="en-US" altLang="x-none"/>
          </a:p>
        </p:txBody>
      </p:sp>
    </p:spTree>
    <p:extLst>
      <p:ext uri="{BB962C8B-B14F-4D97-AF65-F5344CB8AC3E}">
        <p14:creationId xmlns:p14="http://schemas.microsoft.com/office/powerpoint/2010/main" val="200396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00563" y="1603375"/>
            <a:ext cx="3816350" cy="225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00563" y="4006850"/>
            <a:ext cx="381635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7"/>
          <p:cNvSpPr>
            <a:spLocks noGrp="1" noChangeArrowheads="1"/>
          </p:cNvSpPr>
          <p:nvPr>
            <p:ph type="dt" sz="half" idx="10"/>
          </p:nvPr>
        </p:nvSpPr>
        <p:spPr>
          <a:ln/>
        </p:spPr>
        <p:txBody>
          <a:bodyPr/>
          <a:lstStyle>
            <a:lvl1pPr>
              <a:defRPr/>
            </a:lvl1pPr>
          </a:lstStyle>
          <a:p>
            <a:fld id="{22536BE8-938B-7E48-968D-B5E213A662AE}" type="datetime1">
              <a:rPr lang="en-US" altLang="x-none"/>
              <a:pPr/>
              <a:t>9/15/21</a:t>
            </a:fld>
            <a:endParaRPr lang="en-US" altLang="x-none"/>
          </a:p>
        </p:txBody>
      </p:sp>
      <p:sp>
        <p:nvSpPr>
          <p:cNvPr id="7" name="Rectangle 8"/>
          <p:cNvSpPr>
            <a:spLocks noGrp="1" noChangeArrowheads="1"/>
          </p:cNvSpPr>
          <p:nvPr>
            <p:ph type="ftr" sz="quarter" idx="11"/>
          </p:nvPr>
        </p:nvSpPr>
        <p:spPr>
          <a:ln/>
        </p:spPr>
        <p:txBody>
          <a:bodyPr/>
          <a:lstStyle>
            <a:lvl1pPr>
              <a:defRPr/>
            </a:lvl1pPr>
          </a:lstStyle>
          <a:p>
            <a:pPr>
              <a:defRPr/>
            </a:pPr>
            <a:endParaRPr lang="en-US"/>
          </a:p>
        </p:txBody>
      </p:sp>
      <p:sp>
        <p:nvSpPr>
          <p:cNvPr id="8" name="Rectangle 9"/>
          <p:cNvSpPr>
            <a:spLocks noGrp="1" noChangeArrowheads="1"/>
          </p:cNvSpPr>
          <p:nvPr>
            <p:ph type="sldNum" sz="quarter" idx="12"/>
          </p:nvPr>
        </p:nvSpPr>
        <p:spPr>
          <a:ln/>
        </p:spPr>
        <p:txBody>
          <a:bodyPr/>
          <a:lstStyle>
            <a:lvl1pPr>
              <a:defRPr/>
            </a:lvl1pPr>
          </a:lstStyle>
          <a:p>
            <a:fld id="{AFDE5ECF-B8BA-3F4E-B35B-490D33E872F4}" type="slidenum">
              <a:rPr lang="en-US" altLang="x-none"/>
              <a:pPr/>
              <a:t>‹#›</a:t>
            </a:fld>
            <a:endParaRPr lang="en-US" altLang="x-none"/>
          </a:p>
        </p:txBody>
      </p:sp>
    </p:spTree>
    <p:extLst>
      <p:ext uri="{BB962C8B-B14F-4D97-AF65-F5344CB8AC3E}">
        <p14:creationId xmlns:p14="http://schemas.microsoft.com/office/powerpoint/2010/main" val="1652122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0" y="1603375"/>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05417C07-74B5-844B-9F0B-BE90B3A52A4A}" type="datetime1">
              <a:rPr lang="en-US" altLang="x-none"/>
              <a:pPr/>
              <a:t>9/15/21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A5837721-34B2-AD44-8F22-1455E536EF77}" type="slidenum">
              <a:rPr lang="en-US" altLang="x-none"/>
              <a:pPr/>
              <a:t>‹#›</a:t>
            </a:fld>
            <a:endParaRPr lang="en-US" altLang="x-none"/>
          </a:p>
        </p:txBody>
      </p:sp>
    </p:spTree>
    <p:extLst>
      <p:ext uri="{BB962C8B-B14F-4D97-AF65-F5344CB8AC3E}">
        <p14:creationId xmlns:p14="http://schemas.microsoft.com/office/powerpoint/2010/main" val="258192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6753" y="2134371"/>
            <a:ext cx="7783195" cy="1472747"/>
          </a:xfrm>
        </p:spPr>
        <p:txBody>
          <a:bodyPr/>
          <a:lstStyle/>
          <a:p>
            <a:r>
              <a:rPr lang="en-US"/>
              <a:t>Click to edit Master title style</a:t>
            </a:r>
          </a:p>
        </p:txBody>
      </p:sp>
      <p:sp>
        <p:nvSpPr>
          <p:cNvPr id="3" name="Subtitle 2"/>
          <p:cNvSpPr>
            <a:spLocks noGrp="1"/>
          </p:cNvSpPr>
          <p:nvPr>
            <p:ph type="subTitle" idx="1"/>
          </p:nvPr>
        </p:nvSpPr>
        <p:spPr>
          <a:xfrm>
            <a:off x="1373505" y="3893396"/>
            <a:ext cx="6409690" cy="1755846"/>
          </a:xfrm>
        </p:spPr>
        <p:txBody>
          <a:bodyPr/>
          <a:lstStyle>
            <a:lvl1pPr marL="0" indent="0" algn="ctr">
              <a:buNone/>
              <a:defRPr/>
            </a:lvl1pPr>
            <a:lvl2pPr marL="457840" indent="0" algn="ctr">
              <a:buNone/>
              <a:defRPr/>
            </a:lvl2pPr>
            <a:lvl3pPr marL="915680" indent="0" algn="ctr">
              <a:buNone/>
              <a:defRPr/>
            </a:lvl3pPr>
            <a:lvl4pPr marL="1373520" indent="0" algn="ctr">
              <a:buNone/>
              <a:defRPr/>
            </a:lvl4pPr>
            <a:lvl5pPr marL="1831360" indent="0" algn="ctr">
              <a:buNone/>
              <a:defRPr/>
            </a:lvl5pPr>
            <a:lvl6pPr marL="2289200" indent="0" algn="ctr">
              <a:buNone/>
              <a:defRPr/>
            </a:lvl6pPr>
            <a:lvl7pPr marL="2747040" indent="0" algn="ctr">
              <a:buNone/>
              <a:defRPr/>
            </a:lvl7pPr>
            <a:lvl8pPr marL="3204881" indent="0" algn="ctr">
              <a:buNone/>
              <a:defRPr/>
            </a:lvl8pPr>
            <a:lvl9pPr marL="3662721" indent="0" algn="ctr">
              <a:buNone/>
              <a:defRPr/>
            </a:lvl9pPr>
          </a:lstStyle>
          <a:p>
            <a:r>
              <a:rPr lang="en-US"/>
              <a:t>Click to edit Master subtitle style</a:t>
            </a:r>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5EAEDD0F-ACCD-2446-BC16-4C0A5A4C9240}"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1975D657-9558-0F49-AFEE-B5906D87F257}"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316" y="4415062"/>
            <a:ext cx="7783195" cy="1364597"/>
          </a:xfrm>
        </p:spPr>
        <p:txBody>
          <a:bodyPr anchor="t"/>
          <a:lstStyle>
            <a:lvl1pPr algn="l">
              <a:defRPr sz="4006" b="1" cap="all"/>
            </a:lvl1pPr>
          </a:lstStyle>
          <a:p>
            <a:r>
              <a:rPr lang="en-US"/>
              <a:t>Click to edit Master title style</a:t>
            </a:r>
          </a:p>
        </p:txBody>
      </p:sp>
      <p:sp>
        <p:nvSpPr>
          <p:cNvPr id="3" name="Text Placeholder 2"/>
          <p:cNvSpPr>
            <a:spLocks noGrp="1"/>
          </p:cNvSpPr>
          <p:nvPr>
            <p:ph type="body" idx="1"/>
          </p:nvPr>
        </p:nvSpPr>
        <p:spPr>
          <a:xfrm>
            <a:off x="723316" y="2912096"/>
            <a:ext cx="7783195" cy="1502965"/>
          </a:xfrm>
        </p:spPr>
        <p:txBody>
          <a:bodyPr anchor="b"/>
          <a:lstStyle>
            <a:lvl1pPr marL="0" indent="0">
              <a:buNone/>
              <a:defRPr sz="2003"/>
            </a:lvl1pPr>
            <a:lvl2pPr marL="457840" indent="0">
              <a:buNone/>
              <a:defRPr sz="1803"/>
            </a:lvl2pPr>
            <a:lvl3pPr marL="915680" indent="0">
              <a:buNone/>
              <a:defRPr sz="1602"/>
            </a:lvl3pPr>
            <a:lvl4pPr marL="1373520" indent="0">
              <a:buNone/>
              <a:defRPr sz="1402"/>
            </a:lvl4pPr>
            <a:lvl5pPr marL="1831360" indent="0">
              <a:buNone/>
              <a:defRPr sz="1402"/>
            </a:lvl5pPr>
            <a:lvl6pPr marL="2289200" indent="0">
              <a:buNone/>
              <a:defRPr sz="1402"/>
            </a:lvl6pPr>
            <a:lvl7pPr marL="2747040" indent="0">
              <a:buNone/>
              <a:defRPr sz="1402"/>
            </a:lvl7pPr>
            <a:lvl8pPr marL="3204881" indent="0">
              <a:buNone/>
              <a:defRPr sz="1402"/>
            </a:lvl8pPr>
            <a:lvl9pPr marL="3662721" indent="0">
              <a:buNone/>
              <a:defRPr sz="1402"/>
            </a:lvl9pPr>
          </a:lstStyle>
          <a:p>
            <a:pPr lvl="0"/>
            <a:r>
              <a:rPr lang="en-US"/>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B95835BC-CEB6-5E44-8766-FA26560ACB16}"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4141" y="1603163"/>
            <a:ext cx="3815292" cy="4656808"/>
          </a:xfrm>
        </p:spPr>
        <p:txBody>
          <a:bodyPr/>
          <a:lstStyle>
            <a:lvl1pPr>
              <a:defRPr sz="2804"/>
            </a:lvl1pPr>
            <a:lvl2pPr>
              <a:defRPr sz="2403"/>
            </a:lvl2pPr>
            <a:lvl3pPr>
              <a:defRPr sz="2003"/>
            </a:lvl3pPr>
            <a:lvl4pPr>
              <a:defRPr sz="1803"/>
            </a:lvl4pPr>
            <a:lvl5pPr>
              <a:defRPr sz="1803"/>
            </a:lvl5pPr>
            <a:lvl6pPr>
              <a:defRPr sz="1803"/>
            </a:lvl6pPr>
            <a:lvl7pPr>
              <a:defRPr sz="1803"/>
            </a:lvl7pPr>
            <a:lvl8pPr>
              <a:defRPr sz="1803"/>
            </a:lvl8pPr>
            <a:lvl9pPr>
              <a:defRPr sz="180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2044" y="1603163"/>
            <a:ext cx="3815292" cy="4656808"/>
          </a:xfrm>
        </p:spPr>
        <p:txBody>
          <a:bodyPr/>
          <a:lstStyle>
            <a:lvl1pPr>
              <a:defRPr sz="2804"/>
            </a:lvl1pPr>
            <a:lvl2pPr>
              <a:defRPr sz="2403"/>
            </a:lvl2pPr>
            <a:lvl3pPr>
              <a:defRPr sz="2003"/>
            </a:lvl3pPr>
            <a:lvl4pPr>
              <a:defRPr sz="1803"/>
            </a:lvl4pPr>
            <a:lvl5pPr>
              <a:defRPr sz="1803"/>
            </a:lvl5pPr>
            <a:lvl6pPr>
              <a:defRPr sz="1803"/>
            </a:lvl6pPr>
            <a:lvl7pPr>
              <a:defRPr sz="1803"/>
            </a:lvl7pPr>
            <a:lvl8pPr>
              <a:defRPr sz="1803"/>
            </a:lvl8pPr>
            <a:lvl9pPr>
              <a:defRPr sz="180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FAE78CFB-1A34-AB42-B432-FF699C15AF5B}"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5" y="275146"/>
            <a:ext cx="8241030" cy="114511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835" y="1537956"/>
            <a:ext cx="4045799" cy="640947"/>
          </a:xfrm>
        </p:spPr>
        <p:txBody>
          <a:bodyPr anchor="b"/>
          <a:lstStyle>
            <a:lvl1pPr marL="0" indent="0">
              <a:buNone/>
              <a:defRPr sz="2403" b="1"/>
            </a:lvl1pPr>
            <a:lvl2pPr marL="457840" indent="0">
              <a:buNone/>
              <a:defRPr sz="2003" b="1"/>
            </a:lvl2pPr>
            <a:lvl3pPr marL="915680" indent="0">
              <a:buNone/>
              <a:defRPr sz="1803" b="1"/>
            </a:lvl3pPr>
            <a:lvl4pPr marL="1373520" indent="0">
              <a:buNone/>
              <a:defRPr sz="1602" b="1"/>
            </a:lvl4pPr>
            <a:lvl5pPr marL="1831360" indent="0">
              <a:buNone/>
              <a:defRPr sz="1602" b="1"/>
            </a:lvl5pPr>
            <a:lvl6pPr marL="2289200" indent="0">
              <a:buNone/>
              <a:defRPr sz="1602" b="1"/>
            </a:lvl6pPr>
            <a:lvl7pPr marL="2747040" indent="0">
              <a:buNone/>
              <a:defRPr sz="1602" b="1"/>
            </a:lvl7pPr>
            <a:lvl8pPr marL="3204881" indent="0">
              <a:buNone/>
              <a:defRPr sz="1602" b="1"/>
            </a:lvl8pPr>
            <a:lvl9pPr marL="3662721" indent="0">
              <a:buNone/>
              <a:defRPr sz="1602" b="1"/>
            </a:lvl9pPr>
          </a:lstStyle>
          <a:p>
            <a:pPr lvl="0"/>
            <a:r>
              <a:rPr lang="en-US"/>
              <a:t>Click to edit Master text styles</a:t>
            </a:r>
          </a:p>
        </p:txBody>
      </p:sp>
      <p:sp>
        <p:nvSpPr>
          <p:cNvPr id="4" name="Content Placeholder 3"/>
          <p:cNvSpPr>
            <a:spLocks noGrp="1"/>
          </p:cNvSpPr>
          <p:nvPr>
            <p:ph sz="half" idx="2"/>
          </p:nvPr>
        </p:nvSpPr>
        <p:spPr>
          <a:xfrm>
            <a:off x="457835" y="2178903"/>
            <a:ext cx="4045799" cy="3958605"/>
          </a:xfrm>
        </p:spPr>
        <p:txBody>
          <a:bodyPr/>
          <a:lstStyle>
            <a:lvl1pPr>
              <a:defRPr sz="2403"/>
            </a:lvl1pPr>
            <a:lvl2pPr>
              <a:defRPr sz="2003"/>
            </a:lvl2pPr>
            <a:lvl3pPr>
              <a:defRPr sz="1803"/>
            </a:lvl3pPr>
            <a:lvl4pPr>
              <a:defRPr sz="1602"/>
            </a:lvl4pPr>
            <a:lvl5pPr>
              <a:defRPr sz="1602"/>
            </a:lvl5pPr>
            <a:lvl6pPr>
              <a:defRPr sz="1602"/>
            </a:lvl6pPr>
            <a:lvl7pPr>
              <a:defRPr sz="1602"/>
            </a:lvl7pPr>
            <a:lvl8pPr>
              <a:defRPr sz="1602"/>
            </a:lvl8pPr>
            <a:lvl9pPr>
              <a:defRPr sz="16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477" y="1537956"/>
            <a:ext cx="4047389" cy="640947"/>
          </a:xfrm>
        </p:spPr>
        <p:txBody>
          <a:bodyPr anchor="b"/>
          <a:lstStyle>
            <a:lvl1pPr marL="0" indent="0">
              <a:buNone/>
              <a:defRPr sz="2403" b="1"/>
            </a:lvl1pPr>
            <a:lvl2pPr marL="457840" indent="0">
              <a:buNone/>
              <a:defRPr sz="2003" b="1"/>
            </a:lvl2pPr>
            <a:lvl3pPr marL="915680" indent="0">
              <a:buNone/>
              <a:defRPr sz="1803" b="1"/>
            </a:lvl3pPr>
            <a:lvl4pPr marL="1373520" indent="0">
              <a:buNone/>
              <a:defRPr sz="1602" b="1"/>
            </a:lvl4pPr>
            <a:lvl5pPr marL="1831360" indent="0">
              <a:buNone/>
              <a:defRPr sz="1602" b="1"/>
            </a:lvl5pPr>
            <a:lvl6pPr marL="2289200" indent="0">
              <a:buNone/>
              <a:defRPr sz="1602" b="1"/>
            </a:lvl6pPr>
            <a:lvl7pPr marL="2747040" indent="0">
              <a:buNone/>
              <a:defRPr sz="1602" b="1"/>
            </a:lvl7pPr>
            <a:lvl8pPr marL="3204881" indent="0">
              <a:buNone/>
              <a:defRPr sz="1602" b="1"/>
            </a:lvl8pPr>
            <a:lvl9pPr marL="3662721" indent="0">
              <a:buNone/>
              <a:defRPr sz="1602" b="1"/>
            </a:lvl9pPr>
          </a:lstStyle>
          <a:p>
            <a:pPr lvl="0"/>
            <a:r>
              <a:rPr lang="en-US"/>
              <a:t>Click to edit Master text styles</a:t>
            </a:r>
          </a:p>
        </p:txBody>
      </p:sp>
      <p:sp>
        <p:nvSpPr>
          <p:cNvPr id="6" name="Content Placeholder 5"/>
          <p:cNvSpPr>
            <a:spLocks noGrp="1"/>
          </p:cNvSpPr>
          <p:nvPr>
            <p:ph sz="quarter" idx="4"/>
          </p:nvPr>
        </p:nvSpPr>
        <p:spPr>
          <a:xfrm>
            <a:off x="4651477" y="2178903"/>
            <a:ext cx="4047389" cy="3958605"/>
          </a:xfrm>
        </p:spPr>
        <p:txBody>
          <a:bodyPr/>
          <a:lstStyle>
            <a:lvl1pPr>
              <a:defRPr sz="2403"/>
            </a:lvl1pPr>
            <a:lvl2pPr>
              <a:defRPr sz="2003"/>
            </a:lvl2pPr>
            <a:lvl3pPr>
              <a:defRPr sz="1803"/>
            </a:lvl3pPr>
            <a:lvl4pPr>
              <a:defRPr sz="1602"/>
            </a:lvl4pPr>
            <a:lvl5pPr>
              <a:defRPr sz="1602"/>
            </a:lvl5pPr>
            <a:lvl6pPr>
              <a:defRPr sz="1602"/>
            </a:lvl6pPr>
            <a:lvl7pPr>
              <a:defRPr sz="1602"/>
            </a:lvl7pPr>
            <a:lvl8pPr>
              <a:defRPr sz="1602"/>
            </a:lvl8pPr>
            <a:lvl9pPr>
              <a:defRPr sz="16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9"/>
          <p:cNvSpPr>
            <a:spLocks noGrp="1" noChangeArrowheads="1"/>
          </p:cNvSpPr>
          <p:nvPr>
            <p:ph type="sldNum" sz="quarter" idx="12"/>
          </p:nvPr>
        </p:nvSpPr>
        <p:spPr>
          <a:ln/>
        </p:spPr>
        <p:txBody>
          <a:bodyPr/>
          <a:lstStyle>
            <a:lvl1pPr>
              <a:defRPr/>
            </a:lvl1pPr>
          </a:lstStyle>
          <a:p>
            <a:pPr>
              <a:defRPr/>
            </a:pPr>
            <a:fld id="{48661FEE-DECC-F341-BDB9-B242A2567C91}"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9"/>
          <p:cNvSpPr>
            <a:spLocks noGrp="1" noChangeArrowheads="1"/>
          </p:cNvSpPr>
          <p:nvPr>
            <p:ph type="sldNum" sz="quarter" idx="12"/>
          </p:nvPr>
        </p:nvSpPr>
        <p:spPr>
          <a:ln/>
        </p:spPr>
        <p:txBody>
          <a:bodyPr/>
          <a:lstStyle>
            <a:lvl1pPr>
              <a:defRPr/>
            </a:lvl1pPr>
          </a:lstStyle>
          <a:p>
            <a:pPr>
              <a:defRPr/>
            </a:pPr>
            <a:fld id="{C6C566DA-3114-4F4D-BEE9-E0098A50FA9E}"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fld id="{57F5C35D-2373-4A45-BF06-EBDE976AD451}" type="datetime1">
              <a:rPr lang="en-US" altLang="x-none"/>
              <a:pPr/>
              <a:t>9/15/21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E628A388-C7CE-8C47-9504-8CD66F8D3DF2}" type="slidenum">
              <a:rPr lang="en-US" altLang="x-none"/>
              <a:pPr/>
              <a:t>‹#›</a:t>
            </a:fld>
            <a:endParaRPr lang="en-US" altLang="x-none"/>
          </a:p>
        </p:txBody>
      </p:sp>
    </p:spTree>
    <p:extLst>
      <p:ext uri="{BB962C8B-B14F-4D97-AF65-F5344CB8AC3E}">
        <p14:creationId xmlns:p14="http://schemas.microsoft.com/office/powerpoint/2010/main" val="17292184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9"/>
          <p:cNvSpPr>
            <a:spLocks noGrp="1" noChangeArrowheads="1"/>
          </p:cNvSpPr>
          <p:nvPr>
            <p:ph type="sldNum" sz="quarter" idx="12"/>
          </p:nvPr>
        </p:nvSpPr>
        <p:spPr>
          <a:ln/>
        </p:spPr>
        <p:txBody>
          <a:bodyPr/>
          <a:lstStyle>
            <a:lvl1pPr>
              <a:defRPr/>
            </a:lvl1pPr>
          </a:lstStyle>
          <a:p>
            <a:pPr>
              <a:defRPr/>
            </a:pPr>
            <a:fld id="{3AE42049-0041-694B-AAE7-BBF2FB23E03E}"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56"/>
            <a:ext cx="3012491" cy="1164202"/>
          </a:xfrm>
        </p:spPr>
        <p:txBody>
          <a:bodyPr anchor="b"/>
          <a:lstStyle>
            <a:lvl1pPr algn="l">
              <a:defRPr sz="2003" b="1"/>
            </a:lvl1pPr>
          </a:lstStyle>
          <a:p>
            <a:r>
              <a:rPr lang="en-US"/>
              <a:t>Click to edit Master title style</a:t>
            </a:r>
          </a:p>
        </p:txBody>
      </p:sp>
      <p:sp>
        <p:nvSpPr>
          <p:cNvPr id="3" name="Content Placeholder 2"/>
          <p:cNvSpPr>
            <a:spLocks noGrp="1"/>
          </p:cNvSpPr>
          <p:nvPr>
            <p:ph idx="1"/>
          </p:nvPr>
        </p:nvSpPr>
        <p:spPr>
          <a:xfrm>
            <a:off x="3580015" y="273556"/>
            <a:ext cx="5118850" cy="5863952"/>
          </a:xfrm>
        </p:spPr>
        <p:txBody>
          <a:bodyPr/>
          <a:lstStyle>
            <a:lvl1pPr>
              <a:defRPr sz="3204"/>
            </a:lvl1pPr>
            <a:lvl2pPr>
              <a:defRPr sz="2804"/>
            </a:lvl2pPr>
            <a:lvl3pPr>
              <a:defRPr sz="2403"/>
            </a:lvl3pPr>
            <a:lvl4pPr>
              <a:defRPr sz="2003"/>
            </a:lvl4pPr>
            <a:lvl5pPr>
              <a:defRPr sz="2003"/>
            </a:lvl5pPr>
            <a:lvl6pPr>
              <a:defRPr sz="2003"/>
            </a:lvl6pPr>
            <a:lvl7pPr>
              <a:defRPr sz="2003"/>
            </a:lvl7pPr>
            <a:lvl8pPr>
              <a:defRPr sz="2003"/>
            </a:lvl8pPr>
            <a:lvl9pPr>
              <a:defRPr sz="200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836" y="1437758"/>
            <a:ext cx="3012491" cy="4699750"/>
          </a:xfrm>
        </p:spPr>
        <p:txBody>
          <a:bodyPr/>
          <a:lstStyle>
            <a:lvl1pPr marL="0" indent="0">
              <a:buNone/>
              <a:defRPr sz="1402"/>
            </a:lvl1pPr>
            <a:lvl2pPr marL="457840" indent="0">
              <a:buNone/>
              <a:defRPr sz="1202"/>
            </a:lvl2pPr>
            <a:lvl3pPr marL="915680" indent="0">
              <a:buNone/>
              <a:defRPr sz="1001"/>
            </a:lvl3pPr>
            <a:lvl4pPr marL="1373520" indent="0">
              <a:buNone/>
              <a:defRPr sz="901"/>
            </a:lvl4pPr>
            <a:lvl5pPr marL="1831360" indent="0">
              <a:buNone/>
              <a:defRPr sz="901"/>
            </a:lvl5pPr>
            <a:lvl6pPr marL="2289200" indent="0">
              <a:buNone/>
              <a:defRPr sz="901"/>
            </a:lvl6pPr>
            <a:lvl7pPr marL="2747040" indent="0">
              <a:buNone/>
              <a:defRPr sz="901"/>
            </a:lvl7pPr>
            <a:lvl8pPr marL="3204881" indent="0">
              <a:buNone/>
              <a:defRPr sz="901"/>
            </a:lvl8pPr>
            <a:lvl9pPr marL="3662721" indent="0">
              <a:buNone/>
              <a:defRPr sz="901"/>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2A2B1A54-0A49-FE4C-A96A-CA4257814595}"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4777" y="4809490"/>
            <a:ext cx="5494020" cy="567788"/>
          </a:xfrm>
        </p:spPr>
        <p:txBody>
          <a:bodyPr anchor="b"/>
          <a:lstStyle>
            <a:lvl1pPr algn="l">
              <a:defRPr sz="2003" b="1"/>
            </a:lvl1pPr>
          </a:lstStyle>
          <a:p>
            <a:r>
              <a:rPr lang="en-US"/>
              <a:t>Click to edit Master title style</a:t>
            </a:r>
          </a:p>
        </p:txBody>
      </p:sp>
      <p:sp>
        <p:nvSpPr>
          <p:cNvPr id="3" name="Picture Placeholder 2"/>
          <p:cNvSpPr>
            <a:spLocks noGrp="1"/>
          </p:cNvSpPr>
          <p:nvPr>
            <p:ph type="pic" idx="1"/>
          </p:nvPr>
        </p:nvSpPr>
        <p:spPr>
          <a:xfrm>
            <a:off x="1794777" y="613910"/>
            <a:ext cx="5494020" cy="4122420"/>
          </a:xfrm>
        </p:spPr>
        <p:txBody>
          <a:bodyPr/>
          <a:lstStyle>
            <a:lvl1pPr marL="0" indent="0">
              <a:buNone/>
              <a:defRPr sz="3204"/>
            </a:lvl1pPr>
            <a:lvl2pPr marL="457840" indent="0">
              <a:buNone/>
              <a:defRPr sz="2804"/>
            </a:lvl2pPr>
            <a:lvl3pPr marL="915680" indent="0">
              <a:buNone/>
              <a:defRPr sz="2403"/>
            </a:lvl3pPr>
            <a:lvl4pPr marL="1373520" indent="0">
              <a:buNone/>
              <a:defRPr sz="2003"/>
            </a:lvl4pPr>
            <a:lvl5pPr marL="1831360" indent="0">
              <a:buNone/>
              <a:defRPr sz="2003"/>
            </a:lvl5pPr>
            <a:lvl6pPr marL="2289200" indent="0">
              <a:buNone/>
              <a:defRPr sz="2003"/>
            </a:lvl6pPr>
            <a:lvl7pPr marL="2747040" indent="0">
              <a:buNone/>
              <a:defRPr sz="2003"/>
            </a:lvl7pPr>
            <a:lvl8pPr marL="3204881" indent="0">
              <a:buNone/>
              <a:defRPr sz="2003"/>
            </a:lvl8pPr>
            <a:lvl9pPr marL="3662721" indent="0">
              <a:buNone/>
              <a:defRPr sz="2003"/>
            </a:lvl9pPr>
          </a:lstStyle>
          <a:p>
            <a:pPr lvl="0"/>
            <a:endParaRPr lang="en-US" noProof="0"/>
          </a:p>
        </p:txBody>
      </p:sp>
      <p:sp>
        <p:nvSpPr>
          <p:cNvPr id="4" name="Text Placeholder 3"/>
          <p:cNvSpPr>
            <a:spLocks noGrp="1"/>
          </p:cNvSpPr>
          <p:nvPr>
            <p:ph type="body" sz="half" idx="2"/>
          </p:nvPr>
        </p:nvSpPr>
        <p:spPr>
          <a:xfrm>
            <a:off x="1794777" y="5377278"/>
            <a:ext cx="5494020" cy="806352"/>
          </a:xfrm>
        </p:spPr>
        <p:txBody>
          <a:bodyPr/>
          <a:lstStyle>
            <a:lvl1pPr marL="0" indent="0">
              <a:buNone/>
              <a:defRPr sz="1402"/>
            </a:lvl1pPr>
            <a:lvl2pPr marL="457840" indent="0">
              <a:buNone/>
              <a:defRPr sz="1202"/>
            </a:lvl2pPr>
            <a:lvl3pPr marL="915680" indent="0">
              <a:buNone/>
              <a:defRPr sz="1001"/>
            </a:lvl3pPr>
            <a:lvl4pPr marL="1373520" indent="0">
              <a:buNone/>
              <a:defRPr sz="901"/>
            </a:lvl4pPr>
            <a:lvl5pPr marL="1831360" indent="0">
              <a:buNone/>
              <a:defRPr sz="901"/>
            </a:lvl5pPr>
            <a:lvl6pPr marL="2289200" indent="0">
              <a:buNone/>
              <a:defRPr sz="901"/>
            </a:lvl6pPr>
            <a:lvl7pPr marL="2747040" indent="0">
              <a:buNone/>
              <a:defRPr sz="901"/>
            </a:lvl7pPr>
            <a:lvl8pPr marL="3204881" indent="0">
              <a:buNone/>
              <a:defRPr sz="901"/>
            </a:lvl8pPr>
            <a:lvl9pPr marL="3662721" indent="0">
              <a:buNone/>
              <a:defRPr sz="901"/>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D6A92E4A-0144-614C-AB31-27C784188C2C}"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3A19A499-18D4-5D42-8974-16D62105C4FE}"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1537" y="229023"/>
            <a:ext cx="1945799" cy="603094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4141" y="229023"/>
            <a:ext cx="5684785" cy="603094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12A787D1-B53E-DE4A-912C-CCE3FF5068BA}"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83513" cy="1146175"/>
          </a:xfrm>
        </p:spPr>
        <p:txBody>
          <a:bodyPr/>
          <a:lstStyle/>
          <a:p>
            <a:r>
              <a:rPr lang="en-US"/>
              <a:t>Click to edit Master title style</a:t>
            </a:r>
          </a:p>
        </p:txBody>
      </p:sp>
      <p:sp>
        <p:nvSpPr>
          <p:cNvPr id="3" name="Text Placeholder 2"/>
          <p:cNvSpPr>
            <a:spLocks noGrp="1"/>
          </p:cNvSpPr>
          <p:nvPr>
            <p:ph type="body" sz="half" idx="1"/>
          </p:nvPr>
        </p:nvSpPr>
        <p:spPr>
          <a:xfrm>
            <a:off x="533401" y="1603376"/>
            <a:ext cx="3814763"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4" y="1603376"/>
            <a:ext cx="3816350" cy="4656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p:txBody>
          <a:bodyPr/>
          <a:lstStyle>
            <a:lvl1pPr>
              <a:defRPr>
                <a:ea typeface="ＭＳ Ｐゴシック" charset="-128"/>
              </a:defRPr>
            </a:lvl1pPr>
          </a:lstStyle>
          <a:p>
            <a:pPr>
              <a:defRPr/>
            </a:pPr>
            <a:fld id="{530B32E3-A92F-4A41-AF51-D37B99C553F4}" type="datetime1">
              <a:rPr lang="en-US" altLang="x-none">
                <a:solidFill>
                  <a:srgbClr val="000000"/>
                </a:solidFill>
              </a:rPr>
              <a:pPr>
                <a:defRPr/>
              </a:pPr>
              <a:t>9/15/21</a:t>
            </a:fld>
            <a:endParaRPr lang="en-US" altLang="x-none">
              <a:solidFill>
                <a:srgbClr val="000000"/>
              </a:solidFill>
            </a:endParaRPr>
          </a:p>
        </p:txBody>
      </p:sp>
      <p:sp>
        <p:nvSpPr>
          <p:cNvPr id="6" name="Rectangle 8"/>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7" name="Rectangle 9"/>
          <p:cNvSpPr>
            <a:spLocks noGrp="1" noChangeArrowheads="1"/>
          </p:cNvSpPr>
          <p:nvPr>
            <p:ph type="sldNum" sz="quarter" idx="12"/>
          </p:nvPr>
        </p:nvSpPr>
        <p:spPr/>
        <p:txBody>
          <a:bodyPr/>
          <a:lstStyle>
            <a:lvl1pPr>
              <a:defRPr smtClean="0"/>
            </a:lvl1pPr>
          </a:lstStyle>
          <a:p>
            <a:pPr>
              <a:defRPr/>
            </a:pPr>
            <a:fld id="{45D66223-508A-B34F-BF39-77E043412020}" type="slidenum">
              <a:rPr lang="en-US" altLang="x-none">
                <a:solidFill>
                  <a:srgbClr val="000000"/>
                </a:solidFill>
              </a:rPr>
              <a:pPr>
                <a:defRPr/>
              </a:pPr>
              <a:t>‹#›</a:t>
            </a:fld>
            <a:endParaRPr lang="en-US" altLang="x-none">
              <a:solidFill>
                <a:srgbClr val="000000"/>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4414838"/>
            <a:ext cx="7781925" cy="1365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dt" sz="half" idx="10"/>
          </p:nvPr>
        </p:nvSpPr>
        <p:spPr>
          <a:ln/>
        </p:spPr>
        <p:txBody>
          <a:bodyPr/>
          <a:lstStyle>
            <a:lvl1pPr>
              <a:defRPr/>
            </a:lvl1pPr>
          </a:lstStyle>
          <a:p>
            <a:fld id="{7268EA55-0FCC-EC43-B4BE-D9E76BBE95CA}" type="datetime1">
              <a:rPr lang="en-US" altLang="x-none"/>
              <a:pPr/>
              <a:t>9/15/21</a:t>
            </a:fld>
            <a:endParaRPr lang="en-US" altLang="x-none"/>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fld id="{63F1CF5B-F303-5846-8046-9E4CD1094F57}" type="slidenum">
              <a:rPr lang="en-US" altLang="x-none"/>
              <a:pPr/>
              <a:t>‹#›</a:t>
            </a:fld>
            <a:endParaRPr lang="en-US" altLang="x-none"/>
          </a:p>
        </p:txBody>
      </p:sp>
    </p:spTree>
    <p:extLst>
      <p:ext uri="{BB962C8B-B14F-4D97-AF65-F5344CB8AC3E}">
        <p14:creationId xmlns:p14="http://schemas.microsoft.com/office/powerpoint/2010/main" val="1077773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fld id="{5DA81518-51D6-4140-AE42-FDC8C63C5CF9}" type="datetime1">
              <a:rPr lang="en-US" altLang="x-none"/>
              <a:pPr/>
              <a:t>9/15/21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86A7412D-7422-AF47-BAF0-0BEF3C4E0C5C}" type="slidenum">
              <a:rPr lang="en-US" altLang="x-none"/>
              <a:pPr/>
              <a:t>‹#›</a:t>
            </a:fld>
            <a:endParaRPr lang="en-US" altLang="x-none"/>
          </a:p>
        </p:txBody>
      </p:sp>
    </p:spTree>
    <p:extLst>
      <p:ext uri="{BB962C8B-B14F-4D97-AF65-F5344CB8AC3E}">
        <p14:creationId xmlns:p14="http://schemas.microsoft.com/office/powerpoint/2010/main" val="110988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300" cy="11461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dt" sz="half" idx="10"/>
          </p:nvPr>
        </p:nvSpPr>
        <p:spPr>
          <a:ln/>
        </p:spPr>
        <p:txBody>
          <a:bodyPr/>
          <a:lstStyle>
            <a:lvl1pPr>
              <a:defRPr/>
            </a:lvl1pPr>
          </a:lstStyle>
          <a:p>
            <a:fld id="{D275180C-7B36-F94D-B359-264F243399C5}" type="datetime1">
              <a:rPr lang="en-US" altLang="x-none"/>
              <a:pPr/>
              <a:t>9/15/21</a:t>
            </a:fld>
            <a:endParaRPr lang="en-US" altLang="x-none"/>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sldNum" sz="quarter" idx="12"/>
          </p:nvPr>
        </p:nvSpPr>
        <p:spPr>
          <a:ln/>
        </p:spPr>
        <p:txBody>
          <a:bodyPr/>
          <a:lstStyle>
            <a:lvl1pPr>
              <a:defRPr/>
            </a:lvl1pPr>
          </a:lstStyle>
          <a:p>
            <a:fld id="{9F6815C8-A827-EA42-896F-72FF2FF2DD44}" type="slidenum">
              <a:rPr lang="en-US" altLang="x-none"/>
              <a:pPr/>
              <a:t>‹#›</a:t>
            </a:fld>
            <a:endParaRPr lang="en-US" altLang="x-none"/>
          </a:p>
        </p:txBody>
      </p:sp>
    </p:spTree>
    <p:extLst>
      <p:ext uri="{BB962C8B-B14F-4D97-AF65-F5344CB8AC3E}">
        <p14:creationId xmlns:p14="http://schemas.microsoft.com/office/powerpoint/2010/main" val="1361678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dt" sz="half" idx="10"/>
          </p:nvPr>
        </p:nvSpPr>
        <p:spPr>
          <a:ln/>
        </p:spPr>
        <p:txBody>
          <a:bodyPr/>
          <a:lstStyle>
            <a:lvl1pPr>
              <a:defRPr/>
            </a:lvl1pPr>
          </a:lstStyle>
          <a:p>
            <a:fld id="{1EA3FD88-191C-F64D-9D5C-17F912752D53}" type="datetime1">
              <a:rPr lang="en-US" altLang="x-none"/>
              <a:pPr/>
              <a:t>9/15/21</a:t>
            </a:fld>
            <a:endParaRPr lang="en-US" altLang="x-none"/>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sldNum" sz="quarter" idx="12"/>
          </p:nvPr>
        </p:nvSpPr>
        <p:spPr>
          <a:ln/>
        </p:spPr>
        <p:txBody>
          <a:bodyPr/>
          <a:lstStyle>
            <a:lvl1pPr>
              <a:defRPr/>
            </a:lvl1pPr>
          </a:lstStyle>
          <a:p>
            <a:fld id="{643F24D9-F993-E146-A656-930D4AFAFA58}" type="slidenum">
              <a:rPr lang="en-US" altLang="x-none"/>
              <a:pPr/>
              <a:t>‹#›</a:t>
            </a:fld>
            <a:endParaRPr lang="en-US" altLang="x-none"/>
          </a:p>
        </p:txBody>
      </p:sp>
    </p:spTree>
    <p:extLst>
      <p:ext uri="{BB962C8B-B14F-4D97-AF65-F5344CB8AC3E}">
        <p14:creationId xmlns:p14="http://schemas.microsoft.com/office/powerpoint/2010/main" val="214492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fld id="{6FFE920D-DC5A-0B4C-B69A-A72603948FB8}" type="datetime1">
              <a:rPr lang="en-US" altLang="x-none"/>
              <a:pPr/>
              <a:t>9/15/21</a:t>
            </a:fld>
            <a:endParaRPr lang="en-US" altLang="x-none"/>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sldNum" sz="quarter" idx="12"/>
          </p:nvPr>
        </p:nvSpPr>
        <p:spPr>
          <a:ln/>
        </p:spPr>
        <p:txBody>
          <a:bodyPr/>
          <a:lstStyle>
            <a:lvl1pPr>
              <a:defRPr/>
            </a:lvl1pPr>
          </a:lstStyle>
          <a:p>
            <a:fld id="{15F08B6B-D4F5-7B45-A4F3-F8AA94D2BE5C}" type="slidenum">
              <a:rPr lang="en-US" altLang="x-none"/>
              <a:pPr/>
              <a:t>‹#›</a:t>
            </a:fld>
            <a:endParaRPr lang="en-US" altLang="x-none"/>
          </a:p>
        </p:txBody>
      </p:sp>
    </p:spTree>
    <p:extLst>
      <p:ext uri="{BB962C8B-B14F-4D97-AF65-F5344CB8AC3E}">
        <p14:creationId xmlns:p14="http://schemas.microsoft.com/office/powerpoint/2010/main" val="208922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13075" cy="11652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E0314855-003E-F54A-B76B-868BCD49129A}" type="datetime1">
              <a:rPr lang="en-US" altLang="x-none"/>
              <a:pPr/>
              <a:t>9/15/21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997CC19D-2A64-594C-9298-A86CCE46BCF0}" type="slidenum">
              <a:rPr lang="en-US" altLang="x-none"/>
              <a:pPr/>
              <a:t>‹#›</a:t>
            </a:fld>
            <a:endParaRPr lang="en-US" altLang="x-none"/>
          </a:p>
        </p:txBody>
      </p:sp>
    </p:spTree>
    <p:extLst>
      <p:ext uri="{BB962C8B-B14F-4D97-AF65-F5344CB8AC3E}">
        <p14:creationId xmlns:p14="http://schemas.microsoft.com/office/powerpoint/2010/main" val="1672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5463" y="4810125"/>
            <a:ext cx="549275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fld id="{93FCF2A7-EF1D-BF42-A195-2EB36C911C90}" type="datetime1">
              <a:rPr lang="en-US" altLang="x-none"/>
              <a:pPr/>
              <a:t>9/15/21</a:t>
            </a:fld>
            <a:endParaRPr lang="en-US" altLang="x-none"/>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fld id="{D954A4FF-8570-D74A-991C-B8E00FE9A7FB}" type="slidenum">
              <a:rPr lang="en-US" altLang="x-none"/>
              <a:pPr/>
              <a:t>‹#›</a:t>
            </a:fld>
            <a:endParaRPr lang="en-US" altLang="x-none"/>
          </a:p>
        </p:txBody>
      </p:sp>
    </p:spTree>
    <p:extLst>
      <p:ext uri="{BB962C8B-B14F-4D97-AF65-F5344CB8AC3E}">
        <p14:creationId xmlns:p14="http://schemas.microsoft.com/office/powerpoint/2010/main" val="1874485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548" tIns="45777" rIns="91548" bIns="45777"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49"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
        <p:nvSpPr>
          <p:cNvPr id="1030" name="Rectangle 6"/>
          <p:cNvSpPr>
            <a:spLocks noChangeArrowheads="1"/>
          </p:cNvSpPr>
          <p:nvPr/>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1" name="Rectangle 7"/>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l" eaLnBrk="1" hangingPunct="1">
              <a:defRPr sz="1200">
                <a:latin typeface="Tahoma" charset="0"/>
              </a:defRPr>
            </a:lvl1pPr>
          </a:lstStyle>
          <a:p>
            <a:fld id="{5B955D06-6FA5-3B49-A5B3-45460B39366B}" type="datetime1">
              <a:rPr lang="en-US" altLang="x-none"/>
              <a:pPr/>
              <a:t>9/15/21</a:t>
            </a:fld>
            <a:endParaRPr lang="en-US" altLang="x-none"/>
          </a:p>
        </p:txBody>
      </p:sp>
      <p:sp>
        <p:nvSpPr>
          <p:cNvPr id="236552" name="Rectangle 8"/>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a:latin typeface="Tahoma" charset="0"/>
                <a:ea typeface="ＭＳ Ｐゴシック" charset="0"/>
                <a:cs typeface="+mn-cs"/>
              </a:defRPr>
            </a:lvl1pPr>
          </a:lstStyle>
          <a:p>
            <a:pPr>
              <a:defRPr/>
            </a:pPr>
            <a:endParaRPr lang="en-US"/>
          </a:p>
        </p:txBody>
      </p:sp>
      <p:sp>
        <p:nvSpPr>
          <p:cNvPr id="236553" name="Rectangle 9"/>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a:latin typeface="Tahoma" charset="0"/>
              </a:defRPr>
            </a:lvl1pPr>
          </a:lstStyle>
          <a:p>
            <a:fld id="{F7913593-160F-E743-ABD7-926096C5A1C8}" type="slidenum">
              <a:rPr lang="en-US" altLang="x-none"/>
              <a:pPr/>
              <a:t>‹#›</a:t>
            </a:fld>
            <a:endParaRPr lang="en-US" altLang="x-none"/>
          </a:p>
        </p:txBody>
      </p:sp>
      <p:sp>
        <p:nvSpPr>
          <p:cNvPr id="1034" name="Rectangle 10"/>
          <p:cNvSpPr>
            <a:spLocks noChangeArrowheads="1"/>
          </p:cNvSpPr>
          <p:nvPr userDrawn="1"/>
        </p:nvSpPr>
        <p:spPr bwMode="auto">
          <a:xfrm>
            <a:off x="0" y="1295400"/>
            <a:ext cx="9156700" cy="76200"/>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36555" name="Text Box 11"/>
          <p:cNvSpPr txBox="1">
            <a:spLocks noChangeArrowheads="1"/>
          </p:cNvSpPr>
          <p:nvPr userDrawn="1"/>
        </p:nvSpPr>
        <p:spPr bwMode="auto">
          <a:xfrm>
            <a:off x="8051800" y="6407150"/>
            <a:ext cx="184150" cy="168275"/>
          </a:xfrm>
          <a:prstGeom prst="rect">
            <a:avLst/>
          </a:prstGeom>
          <a:noFill/>
          <a:ln w="12700">
            <a:noFill/>
            <a:miter lim="800000"/>
            <a:headEnd/>
            <a:tailEnd/>
          </a:ln>
          <a:effectLst/>
        </p:spPr>
        <p:txBody>
          <a:bodyPr wrap="none" lIns="91422" tIns="45710" rIns="91422" bIns="45710">
            <a:spAutoFit/>
          </a:bodyPr>
          <a:lstStyle>
            <a:lvl1pPr>
              <a:defRPr sz="500">
                <a:solidFill>
                  <a:schemeClr val="tx1"/>
                </a:solidFill>
                <a:latin typeface="Comic Sans MS" charset="0"/>
                <a:ea typeface="ＭＳ Ｐゴシック" charset="0"/>
              </a:defRPr>
            </a:lvl1pPr>
            <a:lvl2pPr marL="742950" indent="-285750">
              <a:defRPr sz="500">
                <a:solidFill>
                  <a:schemeClr val="tx1"/>
                </a:solidFill>
                <a:latin typeface="Comic Sans MS" charset="0"/>
                <a:ea typeface="ＭＳ Ｐゴシック" charset="0"/>
              </a:defRPr>
            </a:lvl2pPr>
            <a:lvl3pPr marL="1143000" indent="-228600">
              <a:defRPr sz="500">
                <a:solidFill>
                  <a:schemeClr val="tx1"/>
                </a:solidFill>
                <a:latin typeface="Comic Sans MS" charset="0"/>
                <a:ea typeface="ＭＳ Ｐゴシック" charset="0"/>
              </a:defRPr>
            </a:lvl3pPr>
            <a:lvl4pPr marL="1600200" indent="-228600">
              <a:defRPr sz="500">
                <a:solidFill>
                  <a:schemeClr val="tx1"/>
                </a:solidFill>
                <a:latin typeface="Comic Sans MS" charset="0"/>
                <a:ea typeface="ＭＳ Ｐゴシック" charset="0"/>
              </a:defRPr>
            </a:lvl4pPr>
            <a:lvl5pPr marL="2057400" indent="-228600">
              <a:defRPr sz="500">
                <a:solidFill>
                  <a:schemeClr val="tx1"/>
                </a:solidFill>
                <a:latin typeface="Comic Sans MS" charset="0"/>
                <a:ea typeface="ＭＳ Ｐゴシック" charset="0"/>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0"/>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0"/>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0"/>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0"/>
              </a:defRPr>
            </a:lvl9pPr>
          </a:lstStyle>
          <a:p>
            <a:pPr>
              <a:defRPr/>
            </a:pPr>
            <a:endParaRPr lang="en-US">
              <a:latin typeface="Times New Roman" charset="0"/>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hf hdr="0" ftr="0" dt="0"/>
  <p:txStyles>
    <p:titleStyle>
      <a:lvl1pPr algn="l" defTabSz="915988" rtl="0" eaLnBrk="0" fontAlgn="base" hangingPunct="0">
        <a:spcBef>
          <a:spcPct val="0"/>
        </a:spcBef>
        <a:spcAft>
          <a:spcPct val="0"/>
        </a:spcAft>
        <a:defRPr sz="4000" u="sng">
          <a:solidFill>
            <a:schemeClr val="accent2"/>
          </a:solidFill>
          <a:latin typeface="+mj-lt"/>
          <a:ea typeface="ＭＳ Ｐゴシック" charset="0"/>
          <a:cs typeface="ＭＳ Ｐゴシック" charset="0"/>
        </a:defRPr>
      </a:lvl1pPr>
      <a:lvl2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2pPr>
      <a:lvl3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3pPr>
      <a:lvl4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4pPr>
      <a:lvl5pPr algn="l" defTabSz="915988" rtl="0" eaLnBrk="0" fontAlgn="base" hangingPunct="0">
        <a:spcBef>
          <a:spcPct val="0"/>
        </a:spcBef>
        <a:spcAft>
          <a:spcPct val="0"/>
        </a:spcAft>
        <a:defRPr sz="4000" u="sng">
          <a:solidFill>
            <a:schemeClr val="accent2"/>
          </a:solidFill>
          <a:latin typeface="Comic Sans MS" pitchFamily="66" charset="0"/>
          <a:ea typeface="ＭＳ Ｐゴシック" charset="0"/>
          <a:cs typeface="ＭＳ Ｐゴシック"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4538" indent="-287338" algn="l" defTabSz="915988"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4588" indent="-228600" algn="l" defTabSz="915988" rtl="0" eaLnBrk="0" fontAlgn="base" hangingPunct="0">
        <a:spcBef>
          <a:spcPct val="20000"/>
        </a:spcBef>
        <a:spcAft>
          <a:spcPct val="0"/>
        </a:spcAft>
        <a:buChar char="•"/>
        <a:defRPr sz="2000">
          <a:solidFill>
            <a:schemeClr val="tx1"/>
          </a:solidFill>
          <a:latin typeface="+mn-lt"/>
          <a:ea typeface="ＭＳ Ｐゴシック" charset="0"/>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4141" y="229023"/>
            <a:ext cx="7783195" cy="114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1" tIns="45708" rIns="91411" bIns="45708"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534141" y="1603163"/>
            <a:ext cx="7783195" cy="4656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1" tIns="45708" rIns="91411" bIns="45708"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ChangeArrowheads="1"/>
          </p:cNvSpPr>
          <p:nvPr/>
        </p:nvSpPr>
        <p:spPr bwMode="auto">
          <a:xfrm>
            <a:off x="0" y="1294618"/>
            <a:ext cx="9156700" cy="76341"/>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614" tIns="44512" rIns="90614" bIns="44512"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x-none" altLang="x-none" sz="501">
              <a:solidFill>
                <a:srgbClr val="000000"/>
              </a:solidFill>
            </a:endParaRPr>
          </a:p>
        </p:txBody>
      </p:sp>
      <p:sp>
        <p:nvSpPr>
          <p:cNvPr id="452613" name="Text Box 5"/>
          <p:cNvSpPr txBox="1">
            <a:spLocks noChangeArrowheads="1"/>
          </p:cNvSpPr>
          <p:nvPr/>
        </p:nvSpPr>
        <p:spPr bwMode="auto">
          <a:xfrm>
            <a:off x="8051722" y="6407883"/>
            <a:ext cx="184674" cy="169561"/>
          </a:xfrm>
          <a:prstGeom prst="rect">
            <a:avLst/>
          </a:prstGeom>
          <a:noFill/>
          <a:ln w="12700">
            <a:noFill/>
            <a:miter lim="800000"/>
            <a:headEnd/>
            <a:tailEnd/>
          </a:ln>
          <a:effectLst/>
        </p:spPr>
        <p:txBody>
          <a:bodyPr wrap="none" lIns="91412" tIns="45705" rIns="91412" bIns="45705">
            <a:spAutoFit/>
          </a:bodyPr>
          <a:lstStyle>
            <a:lvl1pPr defTabSz="912813">
              <a:defRPr sz="500">
                <a:solidFill>
                  <a:schemeClr val="tx1"/>
                </a:solidFill>
                <a:latin typeface="Times New Roman" charset="0"/>
                <a:ea typeface="ＭＳ Ｐゴシック" charset="0"/>
              </a:defRPr>
            </a:lvl1pPr>
            <a:lvl2pPr marL="742950" indent="-285750" defTabSz="912813">
              <a:defRPr sz="500">
                <a:solidFill>
                  <a:schemeClr val="tx1"/>
                </a:solidFill>
                <a:latin typeface="Times New Roman" charset="0"/>
                <a:ea typeface="ＭＳ Ｐゴシック" charset="0"/>
              </a:defRPr>
            </a:lvl2pPr>
            <a:lvl3pPr marL="1143000" indent="-228600" defTabSz="912813">
              <a:defRPr sz="500">
                <a:solidFill>
                  <a:schemeClr val="tx1"/>
                </a:solidFill>
                <a:latin typeface="Times New Roman" charset="0"/>
                <a:ea typeface="ＭＳ Ｐゴシック" charset="0"/>
              </a:defRPr>
            </a:lvl3pPr>
            <a:lvl4pPr marL="1600200" indent="-228600" defTabSz="912813">
              <a:defRPr sz="500">
                <a:solidFill>
                  <a:schemeClr val="tx1"/>
                </a:solidFill>
                <a:latin typeface="Times New Roman" charset="0"/>
                <a:ea typeface="ＭＳ Ｐゴシック" charset="0"/>
              </a:defRPr>
            </a:lvl4pPr>
            <a:lvl5pPr marL="2057400" indent="-228600" defTabSz="912813">
              <a:defRPr sz="500">
                <a:solidFill>
                  <a:schemeClr val="tx1"/>
                </a:solidFill>
                <a:latin typeface="Times New Roman" charset="0"/>
                <a:ea typeface="ＭＳ Ｐゴシック" charset="0"/>
              </a:defRPr>
            </a:lvl5pPr>
            <a:lvl6pPr marL="2514600" indent="-228600" algn="ctr" defTabSz="912813" eaLnBrk="0" fontAlgn="base" hangingPunct="0">
              <a:spcBef>
                <a:spcPct val="0"/>
              </a:spcBef>
              <a:spcAft>
                <a:spcPct val="0"/>
              </a:spcAft>
              <a:defRPr sz="500">
                <a:solidFill>
                  <a:schemeClr val="tx1"/>
                </a:solidFill>
                <a:latin typeface="Times New Roman" charset="0"/>
                <a:ea typeface="ＭＳ Ｐゴシック" charset="0"/>
              </a:defRPr>
            </a:lvl6pPr>
            <a:lvl7pPr marL="2971800" indent="-228600" algn="ctr" defTabSz="912813" eaLnBrk="0" fontAlgn="base" hangingPunct="0">
              <a:spcBef>
                <a:spcPct val="0"/>
              </a:spcBef>
              <a:spcAft>
                <a:spcPct val="0"/>
              </a:spcAft>
              <a:defRPr sz="500">
                <a:solidFill>
                  <a:schemeClr val="tx1"/>
                </a:solidFill>
                <a:latin typeface="Times New Roman" charset="0"/>
                <a:ea typeface="ＭＳ Ｐゴシック" charset="0"/>
              </a:defRPr>
            </a:lvl7pPr>
            <a:lvl8pPr marL="3429000" indent="-228600" algn="ctr" defTabSz="912813" eaLnBrk="0" fontAlgn="base" hangingPunct="0">
              <a:spcBef>
                <a:spcPct val="0"/>
              </a:spcBef>
              <a:spcAft>
                <a:spcPct val="0"/>
              </a:spcAft>
              <a:defRPr sz="500">
                <a:solidFill>
                  <a:schemeClr val="tx1"/>
                </a:solidFill>
                <a:latin typeface="Times New Roman" charset="0"/>
                <a:ea typeface="ＭＳ Ｐゴシック" charset="0"/>
              </a:defRPr>
            </a:lvl8pPr>
            <a:lvl9pPr marL="3886200" indent="-228600" algn="ctr" defTabSz="912813" eaLnBrk="0" fontAlgn="base" hangingPunct="0">
              <a:spcBef>
                <a:spcPct val="0"/>
              </a:spcBef>
              <a:spcAft>
                <a:spcPct val="0"/>
              </a:spcAft>
              <a:defRPr sz="500">
                <a:solidFill>
                  <a:schemeClr val="tx1"/>
                </a:solidFill>
                <a:latin typeface="Times New Roman" charset="0"/>
                <a:ea typeface="ＭＳ Ｐゴシック" charset="0"/>
              </a:defRPr>
            </a:lvl9pPr>
          </a:lstStyle>
          <a:p>
            <a:pPr>
              <a:defRPr/>
            </a:pPr>
            <a:endParaRPr lang="en-US" sz="501">
              <a:solidFill>
                <a:srgbClr val="000000"/>
              </a:solidFill>
            </a:endParaRPr>
          </a:p>
        </p:txBody>
      </p:sp>
      <p:sp>
        <p:nvSpPr>
          <p:cNvPr id="1030" name="Rectangle 6"/>
          <p:cNvSpPr>
            <a:spLocks noChangeArrowheads="1"/>
          </p:cNvSpPr>
          <p:nvPr/>
        </p:nvSpPr>
        <p:spPr bwMode="auto">
          <a:xfrm>
            <a:off x="0" y="1294618"/>
            <a:ext cx="9156700" cy="76341"/>
          </a:xfrm>
          <a:prstGeom prst="rect">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50800">
                <a:solidFill>
                  <a:srgbClr val="000000"/>
                </a:solidFill>
                <a:miter lim="800000"/>
                <a:headEnd/>
                <a:tailEnd/>
              </a14:hiddenLine>
            </a:ext>
          </a:extLst>
        </p:spPr>
        <p:txBody>
          <a:bodyPr wrap="none" lIns="90614" tIns="44512" rIns="90614" bIns="44512"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defRPr/>
            </a:pPr>
            <a:endParaRPr lang="x-none" altLang="x-none" sz="501">
              <a:solidFill>
                <a:srgbClr val="000000"/>
              </a:solidFill>
            </a:endParaRPr>
          </a:p>
        </p:txBody>
      </p:sp>
      <p:sp>
        <p:nvSpPr>
          <p:cNvPr id="452615" name="Rectangle 7"/>
          <p:cNvSpPr>
            <a:spLocks noGrp="1" noChangeArrowheads="1"/>
          </p:cNvSpPr>
          <p:nvPr>
            <p:ph type="dt" sz="half" idx="2"/>
          </p:nvPr>
        </p:nvSpPr>
        <p:spPr bwMode="auto">
          <a:xfrm>
            <a:off x="235277" y="6414244"/>
            <a:ext cx="2133384" cy="456456"/>
          </a:xfrm>
          <a:prstGeom prst="rect">
            <a:avLst/>
          </a:prstGeom>
          <a:noFill/>
          <a:ln w="9525">
            <a:noFill/>
            <a:miter lim="800000"/>
            <a:headEnd/>
            <a:tailEnd/>
          </a:ln>
          <a:effectLst/>
        </p:spPr>
        <p:txBody>
          <a:bodyPr vert="horz" wrap="square" lIns="91294" tIns="45647" rIns="91294" bIns="45647" numCol="1" anchor="b" anchorCtr="0" compatLnSpc="1">
            <a:prstTxWarp prst="textNoShape">
              <a:avLst/>
            </a:prstTxWarp>
          </a:bodyPr>
          <a:lstStyle>
            <a:lvl1pPr algn="l" eaLnBrk="1" hangingPunct="1">
              <a:defRPr sz="1202">
                <a:latin typeface="Tahoma" charset="0"/>
                <a:ea typeface="ＭＳ Ｐゴシック" charset="0"/>
                <a:cs typeface="+mn-cs"/>
              </a:defRPr>
            </a:lvl1pPr>
          </a:lstStyle>
          <a:p>
            <a:pPr>
              <a:defRPr/>
            </a:pPr>
            <a:endParaRPr lang="en-US">
              <a:solidFill>
                <a:srgbClr val="000000"/>
              </a:solidFill>
            </a:endParaRPr>
          </a:p>
        </p:txBody>
      </p:sp>
      <p:sp>
        <p:nvSpPr>
          <p:cNvPr id="452616" name="Rectangle 8"/>
          <p:cNvSpPr>
            <a:spLocks noGrp="1" noChangeArrowheads="1"/>
          </p:cNvSpPr>
          <p:nvPr>
            <p:ph type="ftr" sz="quarter" idx="3"/>
          </p:nvPr>
        </p:nvSpPr>
        <p:spPr bwMode="auto">
          <a:xfrm>
            <a:off x="2826495" y="6414244"/>
            <a:ext cx="3961545" cy="456456"/>
          </a:xfrm>
          <a:prstGeom prst="rect">
            <a:avLst/>
          </a:prstGeom>
          <a:noFill/>
          <a:ln w="9525">
            <a:noFill/>
            <a:miter lim="800000"/>
            <a:headEnd/>
            <a:tailEnd/>
          </a:ln>
          <a:effectLst/>
        </p:spPr>
        <p:txBody>
          <a:bodyPr vert="horz" wrap="square" lIns="91294" tIns="45647" rIns="91294" bIns="45647" numCol="1" anchor="b" anchorCtr="0" compatLnSpc="1">
            <a:prstTxWarp prst="textNoShape">
              <a:avLst/>
            </a:prstTxWarp>
          </a:bodyPr>
          <a:lstStyle>
            <a:lvl1pPr algn="ctr" eaLnBrk="1" hangingPunct="1">
              <a:defRPr sz="1202">
                <a:latin typeface="Tahoma" charset="0"/>
                <a:ea typeface="ＭＳ Ｐゴシック" charset="0"/>
                <a:cs typeface="+mn-cs"/>
              </a:defRPr>
            </a:lvl1pPr>
          </a:lstStyle>
          <a:p>
            <a:pPr>
              <a:defRPr/>
            </a:pPr>
            <a:endParaRPr lang="en-US">
              <a:solidFill>
                <a:srgbClr val="000000"/>
              </a:solidFill>
            </a:endParaRPr>
          </a:p>
        </p:txBody>
      </p:sp>
      <p:sp>
        <p:nvSpPr>
          <p:cNvPr id="452617" name="Rectangle 9"/>
          <p:cNvSpPr>
            <a:spLocks noGrp="1" noChangeArrowheads="1"/>
          </p:cNvSpPr>
          <p:nvPr>
            <p:ph type="sldNum" sz="quarter" idx="4"/>
          </p:nvPr>
        </p:nvSpPr>
        <p:spPr bwMode="auto">
          <a:xfrm>
            <a:off x="7023317" y="6414244"/>
            <a:ext cx="2133384" cy="456456"/>
          </a:xfrm>
          <a:prstGeom prst="rect">
            <a:avLst/>
          </a:prstGeom>
          <a:noFill/>
          <a:ln w="9525">
            <a:noFill/>
            <a:miter lim="800000"/>
            <a:headEnd/>
            <a:tailEnd/>
          </a:ln>
          <a:effectLst/>
        </p:spPr>
        <p:txBody>
          <a:bodyPr vert="horz" wrap="square" lIns="91294" tIns="45647" rIns="91294" bIns="45647" numCol="1" anchor="b" anchorCtr="0" compatLnSpc="1">
            <a:prstTxWarp prst="textNoShape">
              <a:avLst/>
            </a:prstTxWarp>
          </a:bodyPr>
          <a:lstStyle>
            <a:lvl1pPr algn="r" eaLnBrk="1" hangingPunct="1">
              <a:defRPr sz="1202" smtClean="0">
                <a:latin typeface="Tahoma" charset="0"/>
              </a:defRPr>
            </a:lvl1pPr>
          </a:lstStyle>
          <a:p>
            <a:pPr>
              <a:defRPr/>
            </a:pPr>
            <a:fld id="{E9CACA42-C27B-384F-AD7C-AC75ACD4DC7E}" type="slidenum">
              <a:rPr lang="en-US" altLang="x-none">
                <a:solidFill>
                  <a:srgbClr val="000000"/>
                </a:solidFill>
              </a:rPr>
              <a:pPr>
                <a:defRPr/>
              </a:pPr>
              <a:t>‹#›</a:t>
            </a:fld>
            <a:endParaRPr lang="en-US" altLang="x-none">
              <a:solidFill>
                <a:srgbClr val="000000"/>
              </a:solidFill>
            </a:endParaRPr>
          </a:p>
        </p:txBody>
      </p:sp>
    </p:spTree>
    <p:extLst>
      <p:ext uri="{BB962C8B-B14F-4D97-AF65-F5344CB8AC3E}">
        <p14:creationId xmlns:p14="http://schemas.microsoft.com/office/powerpoint/2010/main" val="13945516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hdr="0" ftr="0" dt="0"/>
  <p:txStyles>
    <p:titleStyle>
      <a:lvl1pPr algn="l" rtl="0" eaLnBrk="0" fontAlgn="base" hangingPunct="0">
        <a:spcBef>
          <a:spcPct val="0"/>
        </a:spcBef>
        <a:spcAft>
          <a:spcPct val="0"/>
        </a:spcAft>
        <a:defRPr sz="4006" u="sng">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4006" u="sng">
          <a:solidFill>
            <a:schemeClr val="accent2"/>
          </a:solidFill>
          <a:latin typeface="Comic Sans MS" pitchFamily="66" charset="0"/>
          <a:ea typeface="ＭＳ Ｐゴシック" charset="0"/>
          <a:cs typeface="ＭＳ Ｐゴシック" charset="0"/>
        </a:defRPr>
      </a:lvl2pPr>
      <a:lvl3pPr algn="l" rtl="0" eaLnBrk="0" fontAlgn="base" hangingPunct="0">
        <a:spcBef>
          <a:spcPct val="0"/>
        </a:spcBef>
        <a:spcAft>
          <a:spcPct val="0"/>
        </a:spcAft>
        <a:defRPr sz="4006" u="sng">
          <a:solidFill>
            <a:schemeClr val="accent2"/>
          </a:solidFill>
          <a:latin typeface="Comic Sans MS" pitchFamily="66" charset="0"/>
          <a:ea typeface="ＭＳ Ｐゴシック" charset="0"/>
          <a:cs typeface="ＭＳ Ｐゴシック" charset="0"/>
        </a:defRPr>
      </a:lvl3pPr>
      <a:lvl4pPr algn="l" rtl="0" eaLnBrk="0" fontAlgn="base" hangingPunct="0">
        <a:spcBef>
          <a:spcPct val="0"/>
        </a:spcBef>
        <a:spcAft>
          <a:spcPct val="0"/>
        </a:spcAft>
        <a:defRPr sz="4006" u="sng">
          <a:solidFill>
            <a:schemeClr val="accent2"/>
          </a:solidFill>
          <a:latin typeface="Comic Sans MS" pitchFamily="66" charset="0"/>
          <a:ea typeface="ＭＳ Ｐゴシック" charset="0"/>
          <a:cs typeface="ＭＳ Ｐゴシック" charset="0"/>
        </a:defRPr>
      </a:lvl4pPr>
      <a:lvl5pPr algn="l" rtl="0" eaLnBrk="0" fontAlgn="base" hangingPunct="0">
        <a:spcBef>
          <a:spcPct val="0"/>
        </a:spcBef>
        <a:spcAft>
          <a:spcPct val="0"/>
        </a:spcAft>
        <a:defRPr sz="4006" u="sng">
          <a:solidFill>
            <a:schemeClr val="accent2"/>
          </a:solidFill>
          <a:latin typeface="Comic Sans MS" pitchFamily="66" charset="0"/>
          <a:ea typeface="ＭＳ Ｐゴシック" charset="0"/>
          <a:cs typeface="ＭＳ Ｐゴシック" charset="0"/>
        </a:defRPr>
      </a:lvl5pPr>
      <a:lvl6pPr marL="457840" algn="l" rtl="0" eaLnBrk="0" fontAlgn="base" hangingPunct="0">
        <a:spcBef>
          <a:spcPct val="0"/>
        </a:spcBef>
        <a:spcAft>
          <a:spcPct val="0"/>
        </a:spcAft>
        <a:defRPr sz="4006" u="sng">
          <a:solidFill>
            <a:schemeClr val="accent2"/>
          </a:solidFill>
          <a:latin typeface="Comic Sans MS" pitchFamily="66" charset="0"/>
        </a:defRPr>
      </a:lvl6pPr>
      <a:lvl7pPr marL="915680" algn="l" rtl="0" eaLnBrk="0" fontAlgn="base" hangingPunct="0">
        <a:spcBef>
          <a:spcPct val="0"/>
        </a:spcBef>
        <a:spcAft>
          <a:spcPct val="0"/>
        </a:spcAft>
        <a:defRPr sz="4006" u="sng">
          <a:solidFill>
            <a:schemeClr val="accent2"/>
          </a:solidFill>
          <a:latin typeface="Comic Sans MS" pitchFamily="66" charset="0"/>
        </a:defRPr>
      </a:lvl7pPr>
      <a:lvl8pPr marL="1373520" algn="l" rtl="0" eaLnBrk="0" fontAlgn="base" hangingPunct="0">
        <a:spcBef>
          <a:spcPct val="0"/>
        </a:spcBef>
        <a:spcAft>
          <a:spcPct val="0"/>
        </a:spcAft>
        <a:defRPr sz="4006" u="sng">
          <a:solidFill>
            <a:schemeClr val="accent2"/>
          </a:solidFill>
          <a:latin typeface="Comic Sans MS" pitchFamily="66" charset="0"/>
        </a:defRPr>
      </a:lvl8pPr>
      <a:lvl9pPr marL="1831360" algn="l" rtl="0" eaLnBrk="0" fontAlgn="base" hangingPunct="0">
        <a:spcBef>
          <a:spcPct val="0"/>
        </a:spcBef>
        <a:spcAft>
          <a:spcPct val="0"/>
        </a:spcAft>
        <a:defRPr sz="4006" u="sng">
          <a:solidFill>
            <a:schemeClr val="accent2"/>
          </a:solidFill>
          <a:latin typeface="Comic Sans MS" pitchFamily="66" charset="0"/>
        </a:defRPr>
      </a:lvl9pPr>
    </p:titleStyle>
    <p:bodyStyle>
      <a:lvl1pPr marL="343380" indent="-343380" algn="l" rtl="0" eaLnBrk="0" fontAlgn="base" hangingPunct="0">
        <a:spcBef>
          <a:spcPct val="20000"/>
        </a:spcBef>
        <a:spcAft>
          <a:spcPct val="0"/>
        </a:spcAft>
        <a:buClr>
          <a:schemeClr val="accent2"/>
        </a:buClr>
        <a:buSzPct val="85000"/>
        <a:buFont typeface="ZapfDingbats" charset="0"/>
        <a:buChar char="r"/>
        <a:defRPr sz="2804">
          <a:solidFill>
            <a:schemeClr val="tx1"/>
          </a:solidFill>
          <a:latin typeface="+mn-lt"/>
          <a:ea typeface="ＭＳ Ｐゴシック" charset="0"/>
          <a:cs typeface="ＭＳ Ｐゴシック" charset="0"/>
        </a:defRPr>
      </a:lvl1pPr>
      <a:lvl2pPr marL="743990" indent="-286150" algn="l" rtl="0" eaLnBrk="0" fontAlgn="base" hangingPunct="0">
        <a:spcBef>
          <a:spcPct val="20000"/>
        </a:spcBef>
        <a:spcAft>
          <a:spcPct val="0"/>
        </a:spcAft>
        <a:buClr>
          <a:schemeClr val="accent2"/>
        </a:buClr>
        <a:buSzPct val="75000"/>
        <a:buFont typeface="ZapfDingbats" charset="0"/>
        <a:buChar char="m"/>
        <a:defRPr sz="2403">
          <a:solidFill>
            <a:schemeClr val="tx1"/>
          </a:solidFill>
          <a:latin typeface="+mn-lt"/>
          <a:ea typeface="ＭＳ Ｐゴシック" charset="0"/>
        </a:defRPr>
      </a:lvl2pPr>
      <a:lvl3pPr marL="1144600" indent="-228920" algn="l" rtl="0" eaLnBrk="0" fontAlgn="base" hangingPunct="0">
        <a:spcBef>
          <a:spcPct val="20000"/>
        </a:spcBef>
        <a:spcAft>
          <a:spcPct val="0"/>
        </a:spcAft>
        <a:buChar char="•"/>
        <a:defRPr sz="2003">
          <a:solidFill>
            <a:schemeClr val="tx1"/>
          </a:solidFill>
          <a:latin typeface="+mn-lt"/>
          <a:ea typeface="ＭＳ Ｐゴシック" charset="0"/>
        </a:defRPr>
      </a:lvl3pPr>
      <a:lvl4pPr marL="1602440" indent="-228920" algn="l" rtl="0" eaLnBrk="0" fontAlgn="base" hangingPunct="0">
        <a:spcBef>
          <a:spcPct val="20000"/>
        </a:spcBef>
        <a:spcAft>
          <a:spcPct val="0"/>
        </a:spcAft>
        <a:buChar char="–"/>
        <a:defRPr sz="2003">
          <a:solidFill>
            <a:schemeClr val="tx1"/>
          </a:solidFill>
          <a:latin typeface="Times New Roman" pitchFamily="18" charset="0"/>
          <a:ea typeface="ＭＳ Ｐゴシック" charset="0"/>
        </a:defRPr>
      </a:lvl4pPr>
      <a:lvl5pPr marL="2060280" indent="-228920" algn="l" rtl="0" eaLnBrk="0" fontAlgn="base" hangingPunct="0">
        <a:spcBef>
          <a:spcPct val="20000"/>
        </a:spcBef>
        <a:spcAft>
          <a:spcPct val="0"/>
        </a:spcAft>
        <a:buChar char="»"/>
        <a:defRPr sz="2003">
          <a:solidFill>
            <a:schemeClr val="tx1"/>
          </a:solidFill>
          <a:latin typeface="Times New Roman" pitchFamily="18" charset="0"/>
          <a:ea typeface="ＭＳ Ｐゴシック" charset="0"/>
        </a:defRPr>
      </a:lvl5pPr>
      <a:lvl6pPr marL="2518120" indent="-228920" algn="l" rtl="0" eaLnBrk="0" fontAlgn="base" hangingPunct="0">
        <a:spcBef>
          <a:spcPct val="20000"/>
        </a:spcBef>
        <a:spcAft>
          <a:spcPct val="0"/>
        </a:spcAft>
        <a:buChar char="»"/>
        <a:defRPr sz="2003">
          <a:solidFill>
            <a:schemeClr val="tx1"/>
          </a:solidFill>
          <a:latin typeface="Times New Roman" pitchFamily="18" charset="0"/>
        </a:defRPr>
      </a:lvl6pPr>
      <a:lvl7pPr marL="2975961" indent="-228920" algn="l" rtl="0" eaLnBrk="0" fontAlgn="base" hangingPunct="0">
        <a:spcBef>
          <a:spcPct val="20000"/>
        </a:spcBef>
        <a:spcAft>
          <a:spcPct val="0"/>
        </a:spcAft>
        <a:buChar char="»"/>
        <a:defRPr sz="2003">
          <a:solidFill>
            <a:schemeClr val="tx1"/>
          </a:solidFill>
          <a:latin typeface="Times New Roman" pitchFamily="18" charset="0"/>
        </a:defRPr>
      </a:lvl7pPr>
      <a:lvl8pPr marL="3433801" indent="-228920" algn="l" rtl="0" eaLnBrk="0" fontAlgn="base" hangingPunct="0">
        <a:spcBef>
          <a:spcPct val="20000"/>
        </a:spcBef>
        <a:spcAft>
          <a:spcPct val="0"/>
        </a:spcAft>
        <a:buChar char="»"/>
        <a:defRPr sz="2003">
          <a:solidFill>
            <a:schemeClr val="tx1"/>
          </a:solidFill>
          <a:latin typeface="Times New Roman" pitchFamily="18" charset="0"/>
        </a:defRPr>
      </a:lvl8pPr>
      <a:lvl9pPr marL="3891641" indent="-228920" algn="l" rtl="0" eaLnBrk="0" fontAlgn="base" hangingPunct="0">
        <a:spcBef>
          <a:spcPct val="20000"/>
        </a:spcBef>
        <a:spcAft>
          <a:spcPct val="0"/>
        </a:spcAft>
        <a:buChar char="»"/>
        <a:defRPr sz="2003">
          <a:solidFill>
            <a:schemeClr val="tx1"/>
          </a:solidFill>
          <a:latin typeface="Times New Roman" pitchFamily="18" charset="0"/>
        </a:defRPr>
      </a:lvl9pPr>
    </p:bodyStyle>
    <p:otherStyle>
      <a:defPPr>
        <a:defRPr lang="en-US"/>
      </a:defPPr>
      <a:lvl1pPr marL="0" algn="l" defTabSz="915680" rtl="0" eaLnBrk="1" latinLnBrk="0" hangingPunct="1">
        <a:defRPr sz="1803" kern="1200">
          <a:solidFill>
            <a:schemeClr val="tx1"/>
          </a:solidFill>
          <a:latin typeface="+mn-lt"/>
          <a:ea typeface="+mn-ea"/>
          <a:cs typeface="+mn-cs"/>
        </a:defRPr>
      </a:lvl1pPr>
      <a:lvl2pPr marL="457840" algn="l" defTabSz="915680" rtl="0" eaLnBrk="1" latinLnBrk="0" hangingPunct="1">
        <a:defRPr sz="1803" kern="1200">
          <a:solidFill>
            <a:schemeClr val="tx1"/>
          </a:solidFill>
          <a:latin typeface="+mn-lt"/>
          <a:ea typeface="+mn-ea"/>
          <a:cs typeface="+mn-cs"/>
        </a:defRPr>
      </a:lvl2pPr>
      <a:lvl3pPr marL="915680" algn="l" defTabSz="915680" rtl="0" eaLnBrk="1" latinLnBrk="0" hangingPunct="1">
        <a:defRPr sz="1803" kern="1200">
          <a:solidFill>
            <a:schemeClr val="tx1"/>
          </a:solidFill>
          <a:latin typeface="+mn-lt"/>
          <a:ea typeface="+mn-ea"/>
          <a:cs typeface="+mn-cs"/>
        </a:defRPr>
      </a:lvl3pPr>
      <a:lvl4pPr marL="1373520" algn="l" defTabSz="915680" rtl="0" eaLnBrk="1" latinLnBrk="0" hangingPunct="1">
        <a:defRPr sz="1803" kern="1200">
          <a:solidFill>
            <a:schemeClr val="tx1"/>
          </a:solidFill>
          <a:latin typeface="+mn-lt"/>
          <a:ea typeface="+mn-ea"/>
          <a:cs typeface="+mn-cs"/>
        </a:defRPr>
      </a:lvl4pPr>
      <a:lvl5pPr marL="1831360" algn="l" defTabSz="915680" rtl="0" eaLnBrk="1" latinLnBrk="0" hangingPunct="1">
        <a:defRPr sz="1803" kern="1200">
          <a:solidFill>
            <a:schemeClr val="tx1"/>
          </a:solidFill>
          <a:latin typeface="+mn-lt"/>
          <a:ea typeface="+mn-ea"/>
          <a:cs typeface="+mn-cs"/>
        </a:defRPr>
      </a:lvl5pPr>
      <a:lvl6pPr marL="2289200" algn="l" defTabSz="915680" rtl="0" eaLnBrk="1" latinLnBrk="0" hangingPunct="1">
        <a:defRPr sz="1803" kern="1200">
          <a:solidFill>
            <a:schemeClr val="tx1"/>
          </a:solidFill>
          <a:latin typeface="+mn-lt"/>
          <a:ea typeface="+mn-ea"/>
          <a:cs typeface="+mn-cs"/>
        </a:defRPr>
      </a:lvl6pPr>
      <a:lvl7pPr marL="2747040" algn="l" defTabSz="915680" rtl="0" eaLnBrk="1" latinLnBrk="0" hangingPunct="1">
        <a:defRPr sz="1803" kern="1200">
          <a:solidFill>
            <a:schemeClr val="tx1"/>
          </a:solidFill>
          <a:latin typeface="+mn-lt"/>
          <a:ea typeface="+mn-ea"/>
          <a:cs typeface="+mn-cs"/>
        </a:defRPr>
      </a:lvl7pPr>
      <a:lvl8pPr marL="3204881" algn="l" defTabSz="915680" rtl="0" eaLnBrk="1" latinLnBrk="0" hangingPunct="1">
        <a:defRPr sz="1803" kern="1200">
          <a:solidFill>
            <a:schemeClr val="tx1"/>
          </a:solidFill>
          <a:latin typeface="+mn-lt"/>
          <a:ea typeface="+mn-ea"/>
          <a:cs typeface="+mn-cs"/>
        </a:defRPr>
      </a:lvl8pPr>
      <a:lvl9pPr marL="3662721" algn="l" defTabSz="915680" rtl="0" eaLnBrk="1" latinLnBrk="0" hangingPunct="1">
        <a:defRPr sz="180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image" Target="../media/image35.emf"/><Relationship Id="rId10" Type="http://schemas.openxmlformats.org/officeDocument/2006/relationships/image" Target="../media/image40.png"/><Relationship Id="rId4" Type="http://schemas.openxmlformats.org/officeDocument/2006/relationships/image" Target="../media/image34.wmf"/><Relationship Id="rId9"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2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3.bin"/><Relationship Id="rId9" Type="http://schemas.openxmlformats.org/officeDocument/2006/relationships/image" Target="../media/image4.wmf"/><Relationship Id="rId1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hyperlink" Target="http://www.tsinghua.edu.c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png"/><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41.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66.png"/><Relationship Id="rId10" Type="http://schemas.openxmlformats.org/officeDocument/2006/relationships/image" Target="../media/image5.emf"/><Relationship Id="rId4" Type="http://schemas.openxmlformats.org/officeDocument/2006/relationships/oleObject" Target="../embeddings/oleObject6.bin"/><Relationship Id="rId9" Type="http://schemas.openxmlformats.org/officeDocument/2006/relationships/image" Target="../media/image4.wmf"/><Relationship Id="rId14" Type="http://schemas.openxmlformats.org/officeDocument/2006/relationships/image" Target="../media/image9.emf"/></Relationships>
</file>

<file path=ppt/slides/_rels/slide47.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notesSlide" Target="../notesSlides/notesSlide42.xml"/><Relationship Id="rId7" Type="http://schemas.openxmlformats.org/officeDocument/2006/relationships/image" Target="../media/image4.wmf"/><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7.emf"/><Relationship Id="rId11" Type="http://schemas.openxmlformats.org/officeDocument/2006/relationships/oleObject" Target="../embeddings/oleObject9.bin"/><Relationship Id="rId5" Type="http://schemas.openxmlformats.org/officeDocument/2006/relationships/image" Target="../media/image2.png"/><Relationship Id="rId10" Type="http://schemas.openxmlformats.org/officeDocument/2006/relationships/image" Target="../media/image70.emf"/><Relationship Id="rId4" Type="http://schemas.openxmlformats.org/officeDocument/2006/relationships/oleObject" Target="../embeddings/oleObject8.bin"/><Relationship Id="rId9" Type="http://schemas.openxmlformats.org/officeDocument/2006/relationships/image" Target="../media/image69.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73.png"/><Relationship Id="rId4" Type="http://schemas.openxmlformats.org/officeDocument/2006/relationships/oleObject" Target="../embeddings/oleObject11.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75.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74.wmf"/><Relationship Id="rId4" Type="http://schemas.openxmlformats.org/officeDocument/2006/relationships/oleObject" Target="../embeddings/oleObject12.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vmlDrawing" Target="../drawings/vmlDrawing9.vml"/><Relationship Id="rId5" Type="http://schemas.openxmlformats.org/officeDocument/2006/relationships/image" Target="../media/image76.w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notesSlide" Target="../notesSlides/notesSlide6.xml"/><Relationship Id="rId7" Type="http://schemas.openxmlformats.org/officeDocument/2006/relationships/image" Target="../media/image2.png"/><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1.png"/><Relationship Id="rId15" Type="http://schemas.openxmlformats.org/officeDocument/2006/relationships/image" Target="../media/image10.png"/><Relationship Id="rId10" Type="http://schemas.openxmlformats.org/officeDocument/2006/relationships/image" Target="../media/image5.emf"/><Relationship Id="rId4" Type="http://schemas.openxmlformats.org/officeDocument/2006/relationships/oleObject" Target="../embeddings/oleObject1.bin"/><Relationship Id="rId9" Type="http://schemas.openxmlformats.org/officeDocument/2006/relationships/image" Target="../media/image4.wmf"/><Relationship Id="rId14" Type="http://schemas.openxmlformats.org/officeDocument/2006/relationships/image" Target="../media/image9.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77.png"/><Relationship Id="rId4" Type="http://schemas.openxmlformats.org/officeDocument/2006/relationships/oleObject" Target="../embeddings/oleObject15.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82.wmf"/><Relationship Id="rId4" Type="http://schemas.openxmlformats.org/officeDocument/2006/relationships/oleObject" Target="../embeddings/oleObject16.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70.xml"/><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image" Target="../media/image84.wmf"/><Relationship Id="rId4" Type="http://schemas.openxmlformats.org/officeDocument/2006/relationships/oleObject" Target="../embeddings/oleObject18.bin"/><Relationship Id="rId9" Type="http://schemas.openxmlformats.org/officeDocument/2006/relationships/image" Target="../media/image86.wmf"/></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72.xml"/><Relationship Id="rId7" Type="http://schemas.openxmlformats.org/officeDocument/2006/relationships/image" Target="../media/image89.wmf"/><Relationship Id="rId12" Type="http://schemas.openxmlformats.org/officeDocument/2006/relationships/image" Target="../media/image92.png"/><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oleObject" Target="../embeddings/oleObject22.bin"/><Relationship Id="rId11" Type="http://schemas.openxmlformats.org/officeDocument/2006/relationships/image" Target="../media/image91.wmf"/><Relationship Id="rId5" Type="http://schemas.openxmlformats.org/officeDocument/2006/relationships/image" Target="../media/image88.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90.wmf"/></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4570F4A7-C333-6C4B-ABB7-043776848BD5}" type="slidenum">
              <a:rPr lang="en-US" altLang="x-none" sz="1200">
                <a:latin typeface="Tahoma" charset="0"/>
              </a:rPr>
              <a:pPr/>
              <a:t>1</a:t>
            </a:fld>
            <a:endParaRPr lang="en-US" altLang="x-none" sz="1200">
              <a:latin typeface="Tahoma" charset="0"/>
            </a:endParaRPr>
          </a:p>
        </p:txBody>
      </p:sp>
      <p:sp>
        <p:nvSpPr>
          <p:cNvPr id="17410" name="Rectangle 2"/>
          <p:cNvSpPr>
            <a:spLocks noGrp="1" noChangeArrowheads="1"/>
          </p:cNvSpPr>
          <p:nvPr>
            <p:ph type="ctrTitle"/>
          </p:nvPr>
        </p:nvSpPr>
        <p:spPr>
          <a:xfrm>
            <a:off x="692150" y="1835150"/>
            <a:ext cx="7781925" cy="1473200"/>
          </a:xfrm>
        </p:spPr>
        <p:txBody>
          <a:bodyPr/>
          <a:lstStyle/>
          <a:p>
            <a:pPr algn="ctr"/>
            <a:r>
              <a:rPr lang="en-US" altLang="x-none" sz="3200">
                <a:ea typeface="ＭＳ Ｐゴシック" charset="-128"/>
              </a:rPr>
              <a:t>A Taxonomy of Communication Networks</a:t>
            </a:r>
          </a:p>
        </p:txBody>
      </p:sp>
      <p:sp>
        <p:nvSpPr>
          <p:cNvPr id="17411" name="Rectangle 3"/>
          <p:cNvSpPr>
            <a:spLocks noGrp="1" noChangeArrowheads="1"/>
          </p:cNvSpPr>
          <p:nvPr>
            <p:ph type="subTitle" idx="1"/>
          </p:nvPr>
        </p:nvSpPr>
        <p:spPr>
          <a:xfrm>
            <a:off x="996950" y="3511550"/>
            <a:ext cx="6553200" cy="2438400"/>
          </a:xfrm>
        </p:spPr>
        <p:txBody>
          <a:bodyPr/>
          <a:lstStyle/>
          <a:p>
            <a:pPr lvl="1"/>
            <a:r>
              <a:rPr lang="en-US" altLang="x-none" dirty="0">
                <a:ea typeface="ＭＳ Ｐゴシック" charset="-128"/>
              </a:rPr>
              <a:t>Qi</a:t>
            </a:r>
            <a:r>
              <a:rPr lang="en-US" altLang="zh-CN" dirty="0">
                <a:ea typeface="ＭＳ Ｐゴシック" charset="-128"/>
              </a:rPr>
              <a:t>ao</a:t>
            </a:r>
            <a:r>
              <a:rPr lang="zh-CN" altLang="en-US" dirty="0">
                <a:ea typeface="ＭＳ Ｐゴシック" charset="-128"/>
              </a:rPr>
              <a:t> </a:t>
            </a:r>
            <a:r>
              <a:rPr lang="en-US" altLang="zh-CN" dirty="0">
                <a:ea typeface="ＭＳ Ｐゴシック" charset="-128"/>
              </a:rPr>
              <a:t>Xiang</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https://</a:t>
            </a:r>
            <a:r>
              <a:rPr lang="en-US" altLang="x-none" dirty="0" err="1">
                <a:ea typeface="ＭＳ Ｐゴシック" charset="-128"/>
              </a:rPr>
              <a:t>qiaoxiang.me</a:t>
            </a:r>
            <a:r>
              <a:rPr lang="en-US" altLang="x-none" dirty="0">
                <a:ea typeface="ＭＳ Ｐゴシック" charset="-128"/>
              </a:rPr>
              <a:t>/courses/cnns-xmuf21/</a:t>
            </a:r>
            <a:r>
              <a:rPr lang="en-US" altLang="x-none" dirty="0" err="1">
                <a:ea typeface="ＭＳ Ｐゴシック" charset="-128"/>
              </a:rPr>
              <a:t>index.shtml</a:t>
            </a:r>
            <a:endParaRPr lang="en-US" altLang="x-none" dirty="0">
              <a:ea typeface="ＭＳ Ｐゴシック" charset="-128"/>
            </a:endParaRPr>
          </a:p>
          <a:p>
            <a:pPr lvl="1"/>
            <a:endParaRPr lang="en-US" altLang="x-none" dirty="0">
              <a:ea typeface="ＭＳ Ｐゴシック" charset="-128"/>
            </a:endParaRPr>
          </a:p>
          <a:p>
            <a:pPr lvl="1"/>
            <a:r>
              <a:rPr lang="en-US" altLang="x-none" dirty="0">
                <a:ea typeface="ＭＳ Ｐゴシック" charset="-128"/>
              </a:rPr>
              <a:t>09/</a:t>
            </a:r>
            <a:r>
              <a:rPr lang="en-US" altLang="zh-CN" dirty="0">
                <a:ea typeface="宋体" charset="-122"/>
              </a:rPr>
              <a:t>16</a:t>
            </a:r>
            <a:r>
              <a:rPr lang="en-US" altLang="x-none" dirty="0">
                <a:ea typeface="ＭＳ Ｐゴシック" charset="-128"/>
              </a:rPr>
              <a:t>/20</a:t>
            </a:r>
            <a:r>
              <a:rPr lang="en-US" altLang="zh-CN" dirty="0">
                <a:ea typeface="ＭＳ Ｐゴシック" charset="-128"/>
              </a:rPr>
              <a:t>21</a:t>
            </a:r>
            <a:r>
              <a:rPr lang="en-US" altLang="x-none" dirty="0">
                <a:ea typeface="ＭＳ Ｐゴシック" charset="-128"/>
              </a:rPr>
              <a:t> </a:t>
            </a:r>
          </a:p>
        </p:txBody>
      </p:sp>
      <p:sp>
        <p:nvSpPr>
          <p:cNvPr id="5" name="TextBox 4">
            <a:extLst>
              <a:ext uri="{FF2B5EF4-FFF2-40B4-BE49-F238E27FC236}">
                <a16:creationId xmlns:a16="http://schemas.microsoft.com/office/drawing/2014/main" id="{045AAF1B-8169-A74C-9FF1-F8B64151EFDE}"/>
              </a:ext>
            </a:extLst>
          </p:cNvPr>
          <p:cNvSpPr txBox="1"/>
          <p:nvPr/>
        </p:nvSpPr>
        <p:spPr>
          <a:xfrm>
            <a:off x="465683" y="6407150"/>
            <a:ext cx="8225329" cy="276999"/>
          </a:xfrm>
          <a:prstGeom prst="rect">
            <a:avLst/>
          </a:prstGeom>
          <a:noFill/>
        </p:spPr>
        <p:txBody>
          <a:bodyPr wrap="none" rtlCol="0">
            <a:spAutoFit/>
          </a:bodyPr>
          <a:lstStyle/>
          <a:p>
            <a:r>
              <a:rPr lang="en-US" sz="1200" dirty="0">
                <a:latin typeface="+mn-lt"/>
              </a:rPr>
              <a:t>Th</a:t>
            </a:r>
            <a:r>
              <a:rPr lang="en-US" altLang="zh-CN" sz="1200" dirty="0">
                <a:latin typeface="+mn-lt"/>
              </a:rPr>
              <a:t>is</a:t>
            </a:r>
            <a:r>
              <a:rPr lang="zh-CN" altLang="en-US" sz="1200" dirty="0">
                <a:latin typeface="+mn-lt"/>
              </a:rPr>
              <a:t> </a:t>
            </a:r>
            <a:r>
              <a:rPr lang="en-US" altLang="zh-CN" sz="1200" dirty="0">
                <a:latin typeface="+mn-lt"/>
              </a:rPr>
              <a:t>deck</a:t>
            </a:r>
            <a:r>
              <a:rPr lang="zh-CN" altLang="en-US" sz="1200" dirty="0">
                <a:latin typeface="+mn-lt"/>
              </a:rPr>
              <a:t> </a:t>
            </a:r>
            <a:r>
              <a:rPr lang="en-US" altLang="zh-CN" sz="1200" dirty="0">
                <a:latin typeface="+mn-lt"/>
              </a:rPr>
              <a:t>of</a:t>
            </a:r>
            <a:r>
              <a:rPr lang="zh-CN" altLang="en-US" sz="1200" dirty="0">
                <a:latin typeface="+mn-lt"/>
              </a:rPr>
              <a:t> </a:t>
            </a:r>
            <a:r>
              <a:rPr lang="en-US" altLang="zh-CN" sz="1200" dirty="0">
                <a:latin typeface="+mn-lt"/>
              </a:rPr>
              <a:t>slides</a:t>
            </a:r>
            <a:r>
              <a:rPr lang="en-US" sz="1200" dirty="0">
                <a:latin typeface="+mn-lt"/>
              </a:rPr>
              <a:t> are heavily based on CPSC 433/533 at Yale University, by courtesy of Dr. Y. Richard Yang.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tLang="x-none">
                <a:ea typeface="ＭＳ Ｐゴシック" charset="-128"/>
              </a:rPr>
              <a:t>FTTP Architecture</a:t>
            </a:r>
          </a:p>
        </p:txBody>
      </p:sp>
      <p:sp>
        <p:nvSpPr>
          <p:cNvPr id="89090" name="Content Placeholder 2"/>
          <p:cNvSpPr>
            <a:spLocks noGrp="1"/>
          </p:cNvSpPr>
          <p:nvPr>
            <p:ph idx="1"/>
          </p:nvPr>
        </p:nvSpPr>
        <p:spPr/>
        <p:txBody>
          <a:bodyPr/>
          <a:lstStyle/>
          <a:p>
            <a:r>
              <a:rPr lang="en-US" altLang="x-none" sz="1800">
                <a:ea typeface="ＭＳ Ｐゴシック" charset="-128"/>
              </a:rPr>
              <a:t>Optical Network Terminal (ONT) box outside dwelling or business</a:t>
            </a:r>
          </a:p>
          <a:p>
            <a:r>
              <a:rPr lang="en-US" altLang="x-none" sz="1800">
                <a:ea typeface="ＭＳ Ｐゴシック" charset="-128"/>
              </a:rPr>
              <a:t>Fiber Distribution Terminal (FDT) in poles or pedestals</a:t>
            </a:r>
          </a:p>
          <a:p>
            <a:r>
              <a:rPr lang="en-US" altLang="x-none" sz="1800">
                <a:ea typeface="ＭＳ Ｐゴシック" charset="-128"/>
              </a:rPr>
              <a:t>Fiber Distribution Hub (FDH) at street cabinet</a:t>
            </a:r>
          </a:p>
          <a:p>
            <a:r>
              <a:rPr lang="en-US" altLang="x-none" sz="1800">
                <a:ea typeface="ＭＳ Ｐゴシック" charset="-128"/>
              </a:rPr>
              <a:t>Optical Line Terminal (OLT) at central office</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D03DE92-DBD2-4744-A5BF-90666F34B4FC}" type="slidenum">
              <a:rPr lang="en-US" altLang="x-none" sz="1200">
                <a:latin typeface="Tahoma" charset="0"/>
              </a:rPr>
              <a:pPr/>
              <a:t>10</a:t>
            </a:fld>
            <a:endParaRPr lang="en-US" altLang="x-none" sz="1200">
              <a:latin typeface="Tahoma" charset="0"/>
            </a:endParaRPr>
          </a:p>
        </p:txBody>
      </p:sp>
      <p:grpSp>
        <p:nvGrpSpPr>
          <p:cNvPr id="89092" name="Group 10"/>
          <p:cNvGrpSpPr>
            <a:grpSpLocks/>
          </p:cNvGrpSpPr>
          <p:nvPr/>
        </p:nvGrpSpPr>
        <p:grpSpPr bwMode="auto">
          <a:xfrm>
            <a:off x="234950" y="3063875"/>
            <a:ext cx="7924800" cy="3724275"/>
            <a:chOff x="234950" y="3835400"/>
            <a:chExt cx="5638800" cy="2714625"/>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 y="4044950"/>
              <a:ext cx="2562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9550" y="3835400"/>
              <a:ext cx="17430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9095"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92625" y="5026025"/>
              <a:ext cx="1381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12097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x-none">
                <a:ea typeface="ＭＳ Ｐゴシック" charset="-128"/>
              </a:rPr>
              <a:t>FTTP Architecture: To Home</a:t>
            </a:r>
          </a:p>
        </p:txBody>
      </p:sp>
      <p:sp>
        <p:nvSpPr>
          <p:cNvPr id="911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D547CDD-3ED0-F547-B431-EA98B2255703}" type="slidenum">
              <a:rPr lang="en-US" altLang="x-none" sz="1200">
                <a:latin typeface="Tahoma" charset="0"/>
              </a:rPr>
              <a:pPr/>
              <a:t>11</a:t>
            </a:fld>
            <a:endParaRPr lang="en-US" altLang="x-none" sz="1200">
              <a:latin typeface="Tahoma" charset="0"/>
            </a:endParaRPr>
          </a:p>
        </p:txBody>
      </p:sp>
      <p:pic>
        <p:nvPicPr>
          <p:cNvPr id="911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606550"/>
            <a:ext cx="795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89788" y="2673350"/>
            <a:ext cx="1966912"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1141"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827" y="5460122"/>
            <a:ext cx="2414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40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533400" y="82550"/>
            <a:ext cx="8235950" cy="1146175"/>
          </a:xfrm>
        </p:spPr>
        <p:txBody>
          <a:bodyPr/>
          <a:lstStyle/>
          <a:p>
            <a:r>
              <a:rPr lang="en-US" altLang="x-none" sz="3600">
                <a:ea typeface="ＭＳ Ｐゴシック" charset="-128"/>
              </a:rPr>
              <a:t>FTTP Architecture: </a:t>
            </a:r>
            <a:br>
              <a:rPr lang="en-US" altLang="x-none" sz="3600">
                <a:ea typeface="ＭＳ Ｐゴシック" charset="-128"/>
              </a:rPr>
            </a:br>
            <a:r>
              <a:rPr lang="en-US" altLang="x-none" sz="3600">
                <a:ea typeface="ＭＳ Ｐゴシック" charset="-128"/>
              </a:rPr>
              <a:t>Fiber Distribution Terminal (FDT)</a:t>
            </a:r>
          </a:p>
        </p:txBody>
      </p:sp>
      <p:sp>
        <p:nvSpPr>
          <p:cNvPr id="931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C6AC2039-A081-C942-8197-FDE9A711FD70}" type="slidenum">
              <a:rPr lang="en-US" altLang="x-none" sz="1200">
                <a:latin typeface="Tahoma" charset="0"/>
              </a:rPr>
              <a:pPr/>
              <a:t>12</a:t>
            </a:fld>
            <a:endParaRPr lang="en-US" altLang="x-none" sz="1200">
              <a:latin typeface="Tahoma" charset="0"/>
            </a:endParaRP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 y="1530350"/>
            <a:ext cx="83693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750" y="4044950"/>
            <a:ext cx="188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8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68575" y="4502150"/>
            <a:ext cx="29241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19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8950" y="4044950"/>
            <a:ext cx="32766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23092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x-none" sz="3600">
                <a:ea typeface="ＭＳ Ｐゴシック" charset="-128"/>
              </a:rPr>
              <a:t>FTTP Architecture: Central to Fiber Distribution Hub (FDH)</a:t>
            </a:r>
          </a:p>
        </p:txBody>
      </p:sp>
      <p:sp>
        <p:nvSpPr>
          <p:cNvPr id="952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3AE1ADA-E589-7840-A3DE-7A4FFB31AE74}" type="slidenum">
              <a:rPr lang="en-US" altLang="x-none" sz="1200">
                <a:latin typeface="Tahoma" charset="0"/>
              </a:rPr>
              <a:pPr/>
              <a:t>13</a:t>
            </a:fld>
            <a:endParaRPr lang="en-US" altLang="x-none" sz="1200">
              <a:latin typeface="Tahoma" charset="0"/>
            </a:endParaRPr>
          </a:p>
        </p:txBody>
      </p:sp>
      <p:sp>
        <p:nvSpPr>
          <p:cNvPr id="5" name="Rectangle 4"/>
          <p:cNvSpPr/>
          <p:nvPr/>
        </p:nvSpPr>
        <p:spPr>
          <a:xfrm>
            <a:off x="4273550" y="1682750"/>
            <a:ext cx="4578350" cy="2308225"/>
          </a:xfrm>
          <a:prstGeom prst="rect">
            <a:avLst/>
          </a:prstGeom>
        </p:spPr>
        <p:txBody>
          <a:bodyPr>
            <a:spAutoFit/>
          </a:bodyPr>
          <a:lstStyle/>
          <a:p>
            <a:pPr algn="l">
              <a:defRPr/>
            </a:pPr>
            <a:r>
              <a:rPr lang="en-US" sz="2400" dirty="0">
                <a:solidFill>
                  <a:srgbClr val="40458E"/>
                </a:solidFill>
                <a:latin typeface="Comic Sans MS"/>
                <a:ea typeface="+mn-ea"/>
              </a:rPr>
              <a:t>- Backbone fiber ring on</a:t>
            </a:r>
          </a:p>
          <a:p>
            <a:pPr algn="l">
              <a:defRPr/>
            </a:pPr>
            <a:r>
              <a:rPr lang="en-US" sz="2400" dirty="0">
                <a:solidFill>
                  <a:srgbClr val="40458E"/>
                </a:solidFill>
                <a:latin typeface="Comic Sans MS"/>
                <a:ea typeface="+mn-ea"/>
              </a:rPr>
              <a:t>primary arterial streets</a:t>
            </a:r>
          </a:p>
          <a:p>
            <a:pPr algn="l">
              <a:defRPr/>
            </a:pPr>
            <a:r>
              <a:rPr lang="en-US" sz="2400" dirty="0">
                <a:solidFill>
                  <a:srgbClr val="40458E"/>
                </a:solidFill>
                <a:latin typeface="Comic Sans MS"/>
                <a:ea typeface="+mn-ea"/>
              </a:rPr>
              <a:t>(brown)</a:t>
            </a:r>
            <a:endParaRPr lang="en-US" sz="2400" dirty="0">
              <a:solidFill>
                <a:srgbClr val="40458E"/>
              </a:solidFill>
              <a:latin typeface="+mn-lt"/>
              <a:ea typeface="+mn-ea"/>
            </a:endParaRPr>
          </a:p>
          <a:p>
            <a:pPr algn="l">
              <a:defRPr/>
            </a:pPr>
            <a:r>
              <a:rPr lang="en-US" sz="2400" dirty="0">
                <a:solidFill>
                  <a:srgbClr val="40458E"/>
                </a:solidFill>
                <a:latin typeface="+mn-lt"/>
                <a:ea typeface="+mn-ea"/>
              </a:rPr>
              <a:t>- Local distribution fiber</a:t>
            </a:r>
          </a:p>
          <a:p>
            <a:pPr algn="l">
              <a:defRPr/>
            </a:pPr>
            <a:r>
              <a:rPr lang="en-US" sz="2400" dirty="0">
                <a:solidFill>
                  <a:srgbClr val="40458E"/>
                </a:solidFill>
                <a:latin typeface="+mn-lt"/>
                <a:ea typeface="+mn-ea"/>
              </a:rPr>
              <a:t>plant (red) meets backbone</a:t>
            </a:r>
          </a:p>
          <a:p>
            <a:pPr algn="l">
              <a:defRPr/>
            </a:pPr>
            <a:r>
              <a:rPr lang="en-US" sz="2400" dirty="0">
                <a:solidFill>
                  <a:srgbClr val="40458E"/>
                </a:solidFill>
                <a:latin typeface="+mn-lt"/>
                <a:ea typeface="+mn-ea"/>
              </a:rPr>
              <a:t>at cabinet</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550" y="1758950"/>
            <a:ext cx="375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59350" y="4279900"/>
            <a:ext cx="3352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8" name="Rectangle 8"/>
          <p:cNvSpPr>
            <a:spLocks noChangeArrowheads="1"/>
          </p:cNvSpPr>
          <p:nvPr/>
        </p:nvSpPr>
        <p:spPr bwMode="auto">
          <a:xfrm>
            <a:off x="8235950" y="5340350"/>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solidFill>
                  <a:srgbClr val="40458E"/>
                </a:solidFill>
                <a:latin typeface="Comic Sans MS" charset="0"/>
              </a:rPr>
              <a:t>FDH</a:t>
            </a:r>
            <a:endParaRPr lang="en-US" altLang="x-none"/>
          </a:p>
        </p:txBody>
      </p:sp>
    </p:spTree>
    <p:extLst>
      <p:ext uri="{BB962C8B-B14F-4D97-AF65-F5344CB8AC3E}">
        <p14:creationId xmlns:p14="http://schemas.microsoft.com/office/powerpoint/2010/main" val="313745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x-none">
                <a:ea typeface="ＭＳ Ｐゴシック" charset="-128"/>
              </a:rPr>
              <a:t>Access: DSL</a:t>
            </a:r>
          </a:p>
        </p:txBody>
      </p:sp>
      <p:sp>
        <p:nvSpPr>
          <p:cNvPr id="97282"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Compared with FTTP, copper from cabinet (DSLAM) to home</a:t>
            </a:r>
          </a:p>
        </p:txBody>
      </p:sp>
      <p:sp>
        <p:nvSpPr>
          <p:cNvPr id="97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35D9B425-FFDD-454B-A1F4-B89F9C235ECC}" type="slidenum">
              <a:rPr lang="en-US" altLang="x-none" sz="1200">
                <a:latin typeface="Tahoma" charset="0"/>
              </a:rPr>
              <a:pPr/>
              <a:t>14</a:t>
            </a:fld>
            <a:endParaRPr lang="en-US" altLang="x-none" sz="1200">
              <a:latin typeface="Tahoma" charset="0"/>
            </a:endParaRPr>
          </a:p>
        </p:txBody>
      </p:sp>
      <p:grpSp>
        <p:nvGrpSpPr>
          <p:cNvPr id="97284" name="Group 7"/>
          <p:cNvGrpSpPr>
            <a:grpSpLocks/>
          </p:cNvGrpSpPr>
          <p:nvPr/>
        </p:nvGrpSpPr>
        <p:grpSpPr bwMode="auto">
          <a:xfrm>
            <a:off x="311150" y="3254375"/>
            <a:ext cx="6324600" cy="3616325"/>
            <a:chOff x="844550" y="3698575"/>
            <a:chExt cx="5334000" cy="2622850"/>
          </a:xfrm>
        </p:grpSpPr>
        <p:pic>
          <p:nvPicPr>
            <p:cNvPr id="9728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550" y="3816350"/>
              <a:ext cx="2476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82950" y="3698575"/>
              <a:ext cx="1676400" cy="206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289"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9350" y="4273550"/>
              <a:ext cx="12192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9728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3325" y="2139950"/>
            <a:ext cx="2638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Rectangle 9"/>
          <p:cNvSpPr>
            <a:spLocks noChangeArrowheads="1"/>
          </p:cNvSpPr>
          <p:nvPr/>
        </p:nvSpPr>
        <p:spPr bwMode="auto">
          <a:xfrm>
            <a:off x="6940550" y="4197350"/>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a:solidFill>
                  <a:srgbClr val="000000"/>
                </a:solidFill>
                <a:latin typeface="Comic Sans MS" charset="0"/>
              </a:rPr>
              <a:t>DSLAM</a:t>
            </a:r>
            <a:endParaRPr lang="en-US" altLang="x-none"/>
          </a:p>
        </p:txBody>
      </p:sp>
    </p:spTree>
    <p:extLst>
      <p:ext uri="{BB962C8B-B14F-4D97-AF65-F5344CB8AC3E}">
        <p14:creationId xmlns:p14="http://schemas.microsoft.com/office/powerpoint/2010/main" val="4040282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15</a:t>
            </a:fld>
            <a:endParaRPr lang="en-US" altLang="x-none"/>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22" y="1435100"/>
            <a:ext cx="9156700" cy="4978400"/>
          </a:xfrm>
          <a:prstGeom prst="rect">
            <a:avLst/>
          </a:prstGeom>
        </p:spPr>
      </p:pic>
      <p:sp>
        <p:nvSpPr>
          <p:cNvPr id="8" name="Rectangle 7"/>
          <p:cNvSpPr/>
          <p:nvPr/>
        </p:nvSpPr>
        <p:spPr>
          <a:xfrm>
            <a:off x="234950" y="6501368"/>
            <a:ext cx="2383986" cy="369332"/>
          </a:xfrm>
          <a:prstGeom prst="rect">
            <a:avLst/>
          </a:prstGeom>
        </p:spPr>
        <p:txBody>
          <a:bodyPr wrap="none">
            <a:spAutoFit/>
          </a:bodyPr>
          <a:lstStyle/>
          <a:p>
            <a:pPr algn="l"/>
            <a:r>
              <a:rPr lang="en-US" sz="1800" dirty="0"/>
              <a:t>https://</a:t>
            </a:r>
            <a:r>
              <a:rPr lang="en-US" sz="1800" dirty="0" err="1"/>
              <a:t>x.company</a:t>
            </a:r>
            <a:r>
              <a:rPr lang="en-US" sz="1800" dirty="0"/>
              <a:t>/loon/</a:t>
            </a:r>
          </a:p>
        </p:txBody>
      </p:sp>
    </p:spTree>
    <p:extLst>
      <p:ext uri="{BB962C8B-B14F-4D97-AF65-F5344CB8AC3E}">
        <p14:creationId xmlns:p14="http://schemas.microsoft.com/office/powerpoint/2010/main" val="318694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Wireless</a:t>
            </a:r>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16</a:t>
            </a:fld>
            <a:endParaRPr lang="en-US" altLang="x-none"/>
          </a:p>
        </p:txBody>
      </p:sp>
      <p:sp>
        <p:nvSpPr>
          <p:cNvPr id="6" name="Rectangle 5"/>
          <p:cNvSpPr/>
          <p:nvPr/>
        </p:nvSpPr>
        <p:spPr>
          <a:xfrm>
            <a:off x="692150" y="6635480"/>
            <a:ext cx="3183885" cy="215444"/>
          </a:xfrm>
          <a:prstGeom prst="rect">
            <a:avLst/>
          </a:prstGeom>
        </p:spPr>
        <p:txBody>
          <a:bodyPr wrap="none">
            <a:spAutoFit/>
          </a:bodyPr>
          <a:lstStyle/>
          <a:p>
            <a:r>
              <a:rPr lang="en-US" sz="800" dirty="0"/>
              <a:t>https://</a:t>
            </a:r>
            <a:r>
              <a:rPr lang="en-US" sz="800" dirty="0" err="1"/>
              <a:t>www.cnet.com</a:t>
            </a:r>
            <a:r>
              <a:rPr lang="en-US" sz="800" dirty="0"/>
              <a:t>/home/internet/</a:t>
            </a:r>
            <a:r>
              <a:rPr lang="en-US" sz="800" dirty="0" err="1"/>
              <a:t>starlink</a:t>
            </a:r>
            <a:r>
              <a:rPr lang="en-US" sz="800" dirty="0"/>
              <a:t>-satellite-internet-explained/</a:t>
            </a:r>
          </a:p>
        </p:txBody>
      </p:sp>
      <p:pic>
        <p:nvPicPr>
          <p:cNvPr id="3" name="Picture 2">
            <a:extLst>
              <a:ext uri="{FF2B5EF4-FFF2-40B4-BE49-F238E27FC236}">
                <a16:creationId xmlns:a16="http://schemas.microsoft.com/office/drawing/2014/main" id="{0F06BA24-8257-4A4F-9A2D-5B97B0D4B67C}"/>
              </a:ext>
            </a:extLst>
          </p:cNvPr>
          <p:cNvPicPr>
            <a:picLocks noChangeAspect="1"/>
          </p:cNvPicPr>
          <p:nvPr/>
        </p:nvPicPr>
        <p:blipFill>
          <a:blip r:embed="rId2"/>
          <a:stretch>
            <a:fillRect/>
          </a:stretch>
        </p:blipFill>
        <p:spPr>
          <a:xfrm>
            <a:off x="1682750" y="1374775"/>
            <a:ext cx="6400800" cy="5285337"/>
          </a:xfrm>
          <a:prstGeom prst="rect">
            <a:avLst/>
          </a:prstGeom>
        </p:spPr>
      </p:pic>
    </p:spTree>
    <p:extLst>
      <p:ext uri="{BB962C8B-B14F-4D97-AF65-F5344CB8AC3E}">
        <p14:creationId xmlns:p14="http://schemas.microsoft.com/office/powerpoint/2010/main" val="320181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211381-3747-B44D-AD44-CADC0D9C08D8}" type="slidenum">
              <a:rPr lang="en-US" altLang="x-none" sz="1200">
                <a:latin typeface="Tahoma" charset="0"/>
              </a:rPr>
              <a:pPr/>
              <a:t>17</a:t>
            </a:fld>
            <a:endParaRPr lang="en-US" altLang="x-none" sz="1200">
              <a:latin typeface="Tahoma" charset="0"/>
            </a:endParaRPr>
          </a:p>
        </p:txBody>
      </p:sp>
      <p:sp>
        <p:nvSpPr>
          <p:cNvPr id="99330" name="Rectangle 2"/>
          <p:cNvSpPr>
            <a:spLocks noGrp="1" noChangeArrowheads="1"/>
          </p:cNvSpPr>
          <p:nvPr>
            <p:ph type="title"/>
          </p:nvPr>
        </p:nvSpPr>
        <p:spPr/>
        <p:txBody>
          <a:bodyPr/>
          <a:lstStyle/>
          <a:p>
            <a:r>
              <a:rPr lang="en-US" altLang="x-none" sz="3200">
                <a:ea typeface="ＭＳ Ｐゴシック" charset="-128"/>
              </a:rPr>
              <a:t>Campus Network</a:t>
            </a:r>
          </a:p>
        </p:txBody>
      </p:sp>
      <p:sp>
        <p:nvSpPr>
          <p:cNvPr id="6" name="Rounded Rectangle 5"/>
          <p:cNvSpPr>
            <a:spLocks noChangeArrowheads="1"/>
          </p:cNvSpPr>
          <p:nvPr/>
        </p:nvSpPr>
        <p:spPr bwMode="auto">
          <a:xfrm>
            <a:off x="4721225" y="5235575"/>
            <a:ext cx="2530475" cy="1454150"/>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7" name="Line 182"/>
          <p:cNvSpPr>
            <a:spLocks noChangeShapeType="1"/>
          </p:cNvSpPr>
          <p:nvPr/>
        </p:nvSpPr>
        <p:spPr bwMode="auto">
          <a:xfrm>
            <a:off x="5897563" y="4937125"/>
            <a:ext cx="1905000" cy="7016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8" name="Rounded Rectangle 7"/>
          <p:cNvSpPr>
            <a:spLocks noChangeArrowheads="1"/>
          </p:cNvSpPr>
          <p:nvPr/>
        </p:nvSpPr>
        <p:spPr bwMode="auto">
          <a:xfrm>
            <a:off x="417513" y="5254625"/>
            <a:ext cx="2189162"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9" name="Rectangle 183"/>
          <p:cNvSpPr>
            <a:spLocks noChangeArrowheads="1"/>
          </p:cNvSpPr>
          <p:nvPr/>
        </p:nvSpPr>
        <p:spPr bwMode="auto">
          <a:xfrm>
            <a:off x="2670175" y="5186363"/>
            <a:ext cx="7048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10" name="Line 15"/>
          <p:cNvSpPr>
            <a:spLocks noChangeShapeType="1"/>
          </p:cNvSpPr>
          <p:nvPr/>
        </p:nvSpPr>
        <p:spPr bwMode="auto">
          <a:xfrm flipH="1">
            <a:off x="947738" y="3214688"/>
            <a:ext cx="847725" cy="973137"/>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1" name="Line 90"/>
          <p:cNvSpPr>
            <a:spLocks noChangeShapeType="1"/>
          </p:cNvSpPr>
          <p:nvPr/>
        </p:nvSpPr>
        <p:spPr bwMode="auto">
          <a:xfrm>
            <a:off x="2033588" y="313372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2" name="Line 90"/>
          <p:cNvSpPr>
            <a:spLocks noChangeShapeType="1"/>
          </p:cNvSpPr>
          <p:nvPr/>
        </p:nvSpPr>
        <p:spPr bwMode="auto">
          <a:xfrm flipH="1">
            <a:off x="933450" y="4411663"/>
            <a:ext cx="14288" cy="16367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3" name="Line 90"/>
          <p:cNvSpPr>
            <a:spLocks noChangeShapeType="1"/>
          </p:cNvSpPr>
          <p:nvPr/>
        </p:nvSpPr>
        <p:spPr bwMode="auto">
          <a:xfrm>
            <a:off x="3633788" y="2593975"/>
            <a:ext cx="4762" cy="23272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14" name="Line 55"/>
          <p:cNvSpPr>
            <a:spLocks noChangeShapeType="1"/>
          </p:cNvSpPr>
          <p:nvPr/>
        </p:nvSpPr>
        <p:spPr bwMode="auto">
          <a:xfrm flipH="1">
            <a:off x="6708775" y="1582738"/>
            <a:ext cx="617538" cy="27305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5" name="Line 55"/>
          <p:cNvSpPr>
            <a:spLocks noChangeShapeType="1"/>
          </p:cNvSpPr>
          <p:nvPr/>
        </p:nvSpPr>
        <p:spPr bwMode="auto">
          <a:xfrm flipH="1">
            <a:off x="5732463" y="1952625"/>
            <a:ext cx="627062" cy="3190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41" name="Picture 27"/>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8700" y="166687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a:spLocks noChangeArrowheads="1"/>
          </p:cNvSpPr>
          <p:nvPr/>
        </p:nvSpPr>
        <p:spPr bwMode="auto">
          <a:xfrm>
            <a:off x="2738438" y="5226050"/>
            <a:ext cx="1831975" cy="1452563"/>
          </a:xfrm>
          <a:prstGeom prst="roundRect">
            <a:avLst>
              <a:gd name="adj" fmla="val 11866"/>
            </a:avLst>
          </a:prstGeom>
          <a:gradFill rotWithShape="1">
            <a:gsLst>
              <a:gs pos="0">
                <a:srgbClr val="EAF6FB"/>
              </a:gs>
              <a:gs pos="64999">
                <a:srgbClr val="CAE8F4"/>
              </a:gs>
              <a:gs pos="100000">
                <a:srgbClr val="B4DFF0"/>
              </a:gs>
            </a:gsLst>
            <a:lin ang="5400000" scaled="1"/>
          </a:gradFill>
          <a:ln w="9525">
            <a:solidFill>
              <a:srgbClr val="6A9DAE"/>
            </a:solidFill>
            <a:prstDash val="dash"/>
            <a:round/>
            <a:headEnd/>
            <a:tailEnd/>
          </a:ln>
          <a:effectLst>
            <a:outerShdw blurRad="40000" dist="20000" dir="5400000" rotWithShape="0">
              <a:srgbClr val="000000">
                <a:alpha val="37999"/>
              </a:srgbClr>
            </a:outerShdw>
          </a:effectLst>
        </p:spPr>
        <p:txBody>
          <a:bodyPr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sz="1400">
              <a:latin typeface="Comic Sans MS" charset="0"/>
            </a:endParaRPr>
          </a:p>
        </p:txBody>
      </p:sp>
      <p:sp>
        <p:nvSpPr>
          <p:cNvPr id="18" name="Line 182"/>
          <p:cNvSpPr>
            <a:spLocks noChangeShapeType="1"/>
          </p:cNvSpPr>
          <p:nvPr/>
        </p:nvSpPr>
        <p:spPr bwMode="auto">
          <a:xfrm>
            <a:off x="5811838" y="5046663"/>
            <a:ext cx="576262" cy="4318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19" name="Line 85"/>
          <p:cNvSpPr>
            <a:spLocks noChangeShapeType="1"/>
          </p:cNvSpPr>
          <p:nvPr/>
        </p:nvSpPr>
        <p:spPr bwMode="auto">
          <a:xfrm flipH="1">
            <a:off x="5227638" y="5040313"/>
            <a:ext cx="423862" cy="44291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0" name="AutoShape 78"/>
          <p:cNvSpPr>
            <a:spLocks noChangeArrowheads="1"/>
          </p:cNvSpPr>
          <p:nvPr/>
        </p:nvSpPr>
        <p:spPr bwMode="auto">
          <a:xfrm>
            <a:off x="6248400" y="5411788"/>
            <a:ext cx="727075" cy="762000"/>
          </a:xfrm>
          <a:prstGeom prst="roundRect">
            <a:avLst>
              <a:gd name="adj" fmla="val 16667"/>
            </a:avLst>
          </a:prstGeom>
          <a:solidFill>
            <a:srgbClr val="FF6600"/>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1" name="AutoShape 117"/>
          <p:cNvSpPr>
            <a:spLocks noChangeArrowheads="1"/>
          </p:cNvSpPr>
          <p:nvPr/>
        </p:nvSpPr>
        <p:spPr bwMode="auto">
          <a:xfrm>
            <a:off x="4922838" y="5411788"/>
            <a:ext cx="809625" cy="762000"/>
          </a:xfrm>
          <a:prstGeom prst="roundRect">
            <a:avLst>
              <a:gd name="adj" fmla="val 16667"/>
            </a:avLst>
          </a:prstGeom>
          <a:solidFill>
            <a:srgbClr val="586CFE"/>
          </a:solidFill>
          <a:ln w="9525">
            <a:solidFill>
              <a:srgbClr val="000000"/>
            </a:solidFill>
            <a:prstDash val="dash"/>
            <a:round/>
            <a:headEnd/>
            <a:tailEnd/>
          </a:ln>
        </p:spPr>
        <p:txBody>
          <a:bodyPr wrap="none" anchor="ctr"/>
          <a:lstStyle/>
          <a:p>
            <a:pPr algn="l" eaLnBrk="1" fontAlgn="auto" hangingPunct="1">
              <a:spcBef>
                <a:spcPct val="50000"/>
              </a:spcBef>
              <a:spcAft>
                <a:spcPts val="0"/>
              </a:spcAft>
              <a:defRPr/>
            </a:pPr>
            <a:endParaRPr lang="en-US" sz="1400" kern="0">
              <a:latin typeface="+mn-lt"/>
              <a:ea typeface="ＭＳ Ｐゴシック" charset="0"/>
              <a:cs typeface="ＭＳ Ｐゴシック" charset="0"/>
            </a:endParaRPr>
          </a:p>
        </p:txBody>
      </p:sp>
      <p:sp>
        <p:nvSpPr>
          <p:cNvPr id="22" name="Cloud"/>
          <p:cNvSpPr>
            <a:spLocks noChangeAspect="1" noEditPoints="1" noChangeArrowheads="1"/>
          </p:cNvSpPr>
          <p:nvPr/>
        </p:nvSpPr>
        <p:spPr bwMode="auto">
          <a:xfrm>
            <a:off x="7129463" y="1301750"/>
            <a:ext cx="1827212" cy="914400"/>
          </a:xfrm>
          <a:custGeom>
            <a:avLst/>
            <a:gdLst>
              <a:gd name="T0" fmla="*/ 566943 w 21600"/>
              <a:gd name="T1" fmla="*/ 19354800 h 21600"/>
              <a:gd name="T2" fmla="*/ 91385470 w 21600"/>
              <a:gd name="T3" fmla="*/ 38668367 h 21600"/>
              <a:gd name="T4" fmla="*/ 182618589 w 21600"/>
              <a:gd name="T5" fmla="*/ 19354800 h 21600"/>
              <a:gd name="T6" fmla="*/ 91385470 w 21600"/>
              <a:gd name="T7" fmla="*/ 221327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2CF"/>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defTabSz="814388" eaLnBrk="1" fontAlgn="auto" hangingPunct="1">
              <a:spcBef>
                <a:spcPts val="0"/>
              </a:spcBef>
              <a:spcAft>
                <a:spcPts val="0"/>
              </a:spcAft>
              <a:defRPr/>
            </a:pPr>
            <a:r>
              <a:rPr lang="en-US" altLang="zh-CN" sz="2200" kern="0" dirty="0">
                <a:ea typeface="宋体" charset="0"/>
                <a:cs typeface="宋体" charset="0"/>
              </a:rPr>
              <a:t>Internet</a:t>
            </a:r>
          </a:p>
        </p:txBody>
      </p:sp>
      <p:sp>
        <p:nvSpPr>
          <p:cNvPr id="23" name="Text Box 26"/>
          <p:cNvSpPr txBox="1">
            <a:spLocks noChangeArrowheads="1"/>
          </p:cNvSpPr>
          <p:nvPr/>
        </p:nvSpPr>
        <p:spPr bwMode="auto">
          <a:xfrm>
            <a:off x="5694363" y="1674813"/>
            <a:ext cx="63817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025" tIns="36512" rIns="73025" bIns="36512">
            <a:spAutoFit/>
          </a:bodyPr>
          <a:lstStyle>
            <a:lvl1pPr>
              <a:defRPr sz="2400" u="sng">
                <a:solidFill>
                  <a:schemeClr val="tx1"/>
                </a:solidFill>
                <a:latin typeface="Arial" charset="0"/>
                <a:ea typeface="ＭＳ Ｐゴシック" charset="0"/>
              </a:defRPr>
            </a:lvl1pPr>
            <a:lvl2pPr marL="742950" indent="-285750">
              <a:defRPr sz="2400" u="sng">
                <a:solidFill>
                  <a:schemeClr val="tx1"/>
                </a:solidFill>
                <a:latin typeface="Arial" charset="0"/>
                <a:ea typeface="ＭＳ Ｐゴシック" charset="0"/>
              </a:defRPr>
            </a:lvl2pPr>
            <a:lvl3pPr marL="1143000" indent="-228600">
              <a:defRPr sz="2400" u="sng">
                <a:solidFill>
                  <a:schemeClr val="tx1"/>
                </a:solidFill>
                <a:latin typeface="Arial" charset="0"/>
                <a:ea typeface="ＭＳ Ｐゴシック" charset="0"/>
              </a:defRPr>
            </a:lvl3pPr>
            <a:lvl4pPr marL="1600200" indent="-228600">
              <a:defRPr sz="2400" u="sng">
                <a:solidFill>
                  <a:schemeClr val="tx1"/>
                </a:solidFill>
                <a:latin typeface="Arial" charset="0"/>
                <a:ea typeface="ＭＳ Ｐゴシック" charset="0"/>
              </a:defRPr>
            </a:lvl4pPr>
            <a:lvl5pPr marL="2057400" indent="-228600">
              <a:defRPr sz="2400" u="sng">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u="sng">
                <a:solidFill>
                  <a:schemeClr val="tx1"/>
                </a:solidFill>
                <a:latin typeface="Arial" charset="0"/>
                <a:ea typeface="ＭＳ Ｐゴシック" charset="0"/>
              </a:defRPr>
            </a:lvl9pPr>
          </a:lstStyle>
          <a:p>
            <a:pPr algn="l" eaLnBrk="1" fontAlgn="auto" hangingPunct="1">
              <a:spcBef>
                <a:spcPct val="50000"/>
              </a:spcBef>
              <a:spcAft>
                <a:spcPts val="0"/>
              </a:spcAft>
              <a:defRPr/>
            </a:pPr>
            <a:r>
              <a:rPr lang="en-US" sz="1400" b="1" u="none" kern="0" dirty="0">
                <a:latin typeface="+mn-lt"/>
                <a:cs typeface="ＭＳ Ｐゴシック" charset="0"/>
              </a:rPr>
              <a:t>CE</a:t>
            </a:r>
          </a:p>
        </p:txBody>
      </p:sp>
      <p:sp>
        <p:nvSpPr>
          <p:cNvPr id="24" name="Line 57"/>
          <p:cNvSpPr>
            <a:spLocks noChangeShapeType="1"/>
          </p:cNvSpPr>
          <p:nvPr/>
        </p:nvSpPr>
        <p:spPr bwMode="auto">
          <a:xfrm flipH="1">
            <a:off x="5724525" y="2679700"/>
            <a:ext cx="0" cy="28733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5" name="Line 87"/>
          <p:cNvSpPr>
            <a:spLocks noChangeShapeType="1"/>
          </p:cNvSpPr>
          <p:nvPr/>
        </p:nvSpPr>
        <p:spPr bwMode="auto">
          <a:xfrm>
            <a:off x="3976688" y="2365375"/>
            <a:ext cx="1682750" cy="7969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6" name="Rectangle 183"/>
          <p:cNvSpPr>
            <a:spLocks noChangeArrowheads="1"/>
          </p:cNvSpPr>
          <p:nvPr/>
        </p:nvSpPr>
        <p:spPr bwMode="auto">
          <a:xfrm>
            <a:off x="5737225" y="63881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Tier-1</a:t>
            </a:r>
          </a:p>
        </p:txBody>
      </p:sp>
      <p:sp>
        <p:nvSpPr>
          <p:cNvPr id="27" name="Line 187"/>
          <p:cNvSpPr>
            <a:spLocks noChangeShapeType="1"/>
          </p:cNvSpPr>
          <p:nvPr/>
        </p:nvSpPr>
        <p:spPr bwMode="auto">
          <a:xfrm flipH="1">
            <a:off x="3089275" y="5016500"/>
            <a:ext cx="409575"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8" name="Line 188"/>
          <p:cNvSpPr>
            <a:spLocks noChangeShapeType="1"/>
          </p:cNvSpPr>
          <p:nvPr/>
        </p:nvSpPr>
        <p:spPr bwMode="auto">
          <a:xfrm>
            <a:off x="3641725" y="5016500"/>
            <a:ext cx="417513" cy="50958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29" name="Rectangle 189"/>
          <p:cNvSpPr>
            <a:spLocks noChangeArrowheads="1"/>
          </p:cNvSpPr>
          <p:nvPr/>
        </p:nvSpPr>
        <p:spPr bwMode="auto">
          <a:xfrm>
            <a:off x="6115050" y="2220913"/>
            <a:ext cx="18732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F1 (Firewall)</a:t>
            </a:r>
          </a:p>
        </p:txBody>
      </p:sp>
      <p:sp>
        <p:nvSpPr>
          <p:cNvPr id="30" name="Rectangle 190"/>
          <p:cNvSpPr>
            <a:spLocks noChangeArrowheads="1"/>
          </p:cNvSpPr>
          <p:nvPr/>
        </p:nvSpPr>
        <p:spPr bwMode="auto">
          <a:xfrm>
            <a:off x="6132513" y="28448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S1</a:t>
            </a:r>
          </a:p>
        </p:txBody>
      </p:sp>
      <p:sp>
        <p:nvSpPr>
          <p:cNvPr id="31" name="Rectangle 191"/>
          <p:cNvSpPr>
            <a:spLocks noChangeArrowheads="1"/>
          </p:cNvSpPr>
          <p:nvPr/>
        </p:nvSpPr>
        <p:spPr bwMode="auto">
          <a:xfrm>
            <a:off x="6148388" y="3490913"/>
            <a:ext cx="2087562"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LB1 (Load balancer)</a:t>
            </a:r>
          </a:p>
        </p:txBody>
      </p:sp>
      <p:sp>
        <p:nvSpPr>
          <p:cNvPr id="32" name="Rectangle 192"/>
          <p:cNvSpPr>
            <a:spLocks noChangeArrowheads="1"/>
          </p:cNvSpPr>
          <p:nvPr/>
        </p:nvSpPr>
        <p:spPr bwMode="auto">
          <a:xfrm>
            <a:off x="6045200" y="4197350"/>
            <a:ext cx="295275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IPS1 (Intrusion prevention)</a:t>
            </a:r>
          </a:p>
          <a:p>
            <a:pPr defTabSz="814388">
              <a:defRPr/>
            </a:pPr>
            <a:endParaRPr lang="en-US" altLang="zh-CN" sz="1400" baseline="-25000" dirty="0">
              <a:ea typeface="宋体" charset="0"/>
              <a:cs typeface="宋体" charset="0"/>
            </a:endParaRPr>
          </a:p>
        </p:txBody>
      </p:sp>
      <p:sp>
        <p:nvSpPr>
          <p:cNvPr id="33" name="Rectangle 193"/>
          <p:cNvSpPr>
            <a:spLocks noChangeArrowheads="1"/>
          </p:cNvSpPr>
          <p:nvPr/>
        </p:nvSpPr>
        <p:spPr bwMode="auto">
          <a:xfrm>
            <a:off x="4073525" y="20510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F2</a:t>
            </a:r>
          </a:p>
        </p:txBody>
      </p:sp>
      <p:sp>
        <p:nvSpPr>
          <p:cNvPr id="34" name="Rectangle 194"/>
          <p:cNvSpPr>
            <a:spLocks noChangeArrowheads="1"/>
          </p:cNvSpPr>
          <p:nvPr/>
        </p:nvSpPr>
        <p:spPr bwMode="auto">
          <a:xfrm>
            <a:off x="4065588" y="28067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S2</a:t>
            </a:r>
          </a:p>
        </p:txBody>
      </p:sp>
      <p:sp>
        <p:nvSpPr>
          <p:cNvPr id="35" name="Rectangle 195"/>
          <p:cNvSpPr>
            <a:spLocks noChangeArrowheads="1"/>
          </p:cNvSpPr>
          <p:nvPr/>
        </p:nvSpPr>
        <p:spPr bwMode="auto">
          <a:xfrm>
            <a:off x="4075113" y="3390900"/>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LB2</a:t>
            </a:r>
          </a:p>
        </p:txBody>
      </p:sp>
      <p:sp>
        <p:nvSpPr>
          <p:cNvPr id="36" name="Rectangle 196"/>
          <p:cNvSpPr>
            <a:spLocks noChangeArrowheads="1"/>
          </p:cNvSpPr>
          <p:nvPr/>
        </p:nvSpPr>
        <p:spPr bwMode="auto">
          <a:xfrm>
            <a:off x="4056063" y="40655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a:latin typeface="+mn-lt"/>
                <a:ea typeface="宋体" charset="0"/>
                <a:cs typeface="宋体" charset="0"/>
              </a:rPr>
              <a:t>IPS2</a:t>
            </a:r>
          </a:p>
        </p:txBody>
      </p:sp>
      <p:sp>
        <p:nvSpPr>
          <p:cNvPr id="37" name="Rectangle 197"/>
          <p:cNvSpPr>
            <a:spLocks noChangeArrowheads="1"/>
          </p:cNvSpPr>
          <p:nvPr/>
        </p:nvSpPr>
        <p:spPr bwMode="auto">
          <a:xfrm>
            <a:off x="6102350" y="473075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S3</a:t>
            </a:r>
          </a:p>
        </p:txBody>
      </p:sp>
      <p:sp>
        <p:nvSpPr>
          <p:cNvPr id="38" name="Rectangle 198"/>
          <p:cNvSpPr>
            <a:spLocks noChangeArrowheads="1"/>
          </p:cNvSpPr>
          <p:nvPr/>
        </p:nvSpPr>
        <p:spPr bwMode="auto">
          <a:xfrm>
            <a:off x="4038600" y="4635500"/>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S4</a:t>
            </a:r>
          </a:p>
        </p:txBody>
      </p:sp>
      <p:pic>
        <p:nvPicPr>
          <p:cNvPr id="99364"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0513" y="35401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19"/>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81363" y="35052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1" descr="Detecto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81363" y="4152900"/>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7"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4388" y="2208213"/>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8" name="Picture 31" descr="Detecto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0513" y="418782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9"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81363" y="292893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0"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4375" y="4759325"/>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1"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6063" y="4764088"/>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3"/>
          <p:cNvSpPr>
            <a:spLocks noChangeArrowheads="1"/>
          </p:cNvSpPr>
          <p:nvPr/>
        </p:nvSpPr>
        <p:spPr bwMode="auto">
          <a:xfrm>
            <a:off x="4897438" y="6172200"/>
            <a:ext cx="900112"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300</a:t>
            </a:r>
          </a:p>
        </p:txBody>
      </p:sp>
      <p:sp>
        <p:nvSpPr>
          <p:cNvPr id="48" name="Rectangle 23"/>
          <p:cNvSpPr>
            <a:spLocks noChangeArrowheads="1"/>
          </p:cNvSpPr>
          <p:nvPr/>
        </p:nvSpPr>
        <p:spPr bwMode="auto">
          <a:xfrm>
            <a:off x="6229350" y="6186488"/>
            <a:ext cx="904875" cy="51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VLAN 400</a:t>
            </a:r>
          </a:p>
        </p:txBody>
      </p:sp>
      <p:sp>
        <p:nvSpPr>
          <p:cNvPr id="49" name="Line 57"/>
          <p:cNvSpPr>
            <a:spLocks noChangeShapeType="1"/>
          </p:cNvSpPr>
          <p:nvPr/>
        </p:nvSpPr>
        <p:spPr bwMode="auto">
          <a:xfrm>
            <a:off x="5715000" y="3209925"/>
            <a:ext cx="3175"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pic>
        <p:nvPicPr>
          <p:cNvPr id="99375"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9400" y="2963863"/>
            <a:ext cx="749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76" name="Picture 11" descr="IOSfirewal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4488" y="2243138"/>
            <a:ext cx="635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57"/>
          <p:cNvSpPr>
            <a:spLocks noChangeShapeType="1"/>
          </p:cNvSpPr>
          <p:nvPr/>
        </p:nvSpPr>
        <p:spPr bwMode="auto">
          <a:xfrm>
            <a:off x="5718175" y="3848100"/>
            <a:ext cx="4763" cy="3587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3" name="Line 57"/>
          <p:cNvSpPr>
            <a:spLocks noChangeShapeType="1"/>
          </p:cNvSpPr>
          <p:nvPr/>
        </p:nvSpPr>
        <p:spPr bwMode="auto">
          <a:xfrm>
            <a:off x="5721350" y="4433888"/>
            <a:ext cx="4763" cy="3571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lIns="73025" tIns="36512" rIns="73025" bIns="36512"/>
          <a:lstStyle/>
          <a:p>
            <a:pPr eaLnBrk="1" fontAlgn="auto" hangingPunct="1">
              <a:spcBef>
                <a:spcPts val="0"/>
              </a:spcBef>
              <a:spcAft>
                <a:spcPts val="0"/>
              </a:spcAft>
              <a:defRPr/>
            </a:pPr>
            <a:endParaRPr lang="en-US" sz="1400" kern="0">
              <a:latin typeface="+mn-lt"/>
              <a:ea typeface="ＭＳ Ｐゴシック" charset="0"/>
              <a:cs typeface="ＭＳ Ｐゴシック" charset="0"/>
            </a:endParaRPr>
          </a:p>
        </p:txBody>
      </p:sp>
      <p:sp>
        <p:nvSpPr>
          <p:cNvPr id="54" name="Rectangle 183"/>
          <p:cNvSpPr>
            <a:spLocks noChangeArrowheads="1"/>
          </p:cNvSpPr>
          <p:nvPr/>
        </p:nvSpPr>
        <p:spPr bwMode="auto">
          <a:xfrm>
            <a:off x="3290888" y="6364288"/>
            <a:ext cx="9350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Tier-2</a:t>
            </a:r>
          </a:p>
        </p:txBody>
      </p:sp>
      <p:sp>
        <p:nvSpPr>
          <p:cNvPr id="55" name="Line 15"/>
          <p:cNvSpPr>
            <a:spLocks noChangeShapeType="1"/>
          </p:cNvSpPr>
          <p:nvPr/>
        </p:nvSpPr>
        <p:spPr bwMode="auto">
          <a:xfrm flipH="1">
            <a:off x="2138363" y="2379663"/>
            <a:ext cx="1244600" cy="527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73025" tIns="36512" rIns="73025" bIns="36512"/>
          <a:lstStyle/>
          <a:p>
            <a:pPr>
              <a:defRPr/>
            </a:pPr>
            <a:endParaRPr lang="en-US" sz="1400">
              <a:latin typeface="+mn-lt"/>
              <a:ea typeface="ＭＳ Ｐゴシック" charset="0"/>
              <a:cs typeface="ＭＳ Ｐゴシック" charset="0"/>
            </a:endParaRPr>
          </a:p>
        </p:txBody>
      </p:sp>
      <p:sp>
        <p:nvSpPr>
          <p:cNvPr id="56" name="Rectangle 23"/>
          <p:cNvSpPr>
            <a:spLocks noChangeArrowheads="1"/>
          </p:cNvSpPr>
          <p:nvPr/>
        </p:nvSpPr>
        <p:spPr bwMode="auto">
          <a:xfrm>
            <a:off x="1700213" y="6129338"/>
            <a:ext cx="10160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100</a:t>
            </a:r>
          </a:p>
        </p:txBody>
      </p:sp>
      <p:sp>
        <p:nvSpPr>
          <p:cNvPr id="57" name="Rectangle 30"/>
          <p:cNvSpPr>
            <a:spLocks noChangeArrowheads="1"/>
          </p:cNvSpPr>
          <p:nvPr/>
        </p:nvSpPr>
        <p:spPr bwMode="auto">
          <a:xfrm>
            <a:off x="1177925" y="2919413"/>
            <a:ext cx="447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R1</a:t>
            </a:r>
          </a:p>
        </p:txBody>
      </p:sp>
      <p:sp>
        <p:nvSpPr>
          <p:cNvPr id="58" name="Rectangle 31"/>
          <p:cNvSpPr>
            <a:spLocks noChangeArrowheads="1"/>
          </p:cNvSpPr>
          <p:nvPr/>
        </p:nvSpPr>
        <p:spPr bwMode="auto">
          <a:xfrm>
            <a:off x="2463800" y="4645025"/>
            <a:ext cx="4349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S5</a:t>
            </a:r>
          </a:p>
        </p:txBody>
      </p:sp>
      <p:sp>
        <p:nvSpPr>
          <p:cNvPr id="59" name="Rectangle 36"/>
          <p:cNvSpPr>
            <a:spLocks noChangeArrowheads="1"/>
          </p:cNvSpPr>
          <p:nvPr/>
        </p:nvSpPr>
        <p:spPr bwMode="auto">
          <a:xfrm>
            <a:off x="1308100" y="4070350"/>
            <a:ext cx="6445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IPS3</a:t>
            </a:r>
          </a:p>
        </p:txBody>
      </p:sp>
      <p:sp>
        <p:nvSpPr>
          <p:cNvPr id="60" name="Rectangle 38"/>
          <p:cNvSpPr>
            <a:spLocks noChangeArrowheads="1"/>
          </p:cNvSpPr>
          <p:nvPr/>
        </p:nvSpPr>
        <p:spPr bwMode="auto">
          <a:xfrm>
            <a:off x="207963" y="4624388"/>
            <a:ext cx="4937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altLang="zh-CN" sz="1400" dirty="0">
                <a:latin typeface="+mn-lt"/>
                <a:ea typeface="宋体" charset="0"/>
                <a:cs typeface="宋体" charset="0"/>
              </a:rPr>
              <a:t>S6</a:t>
            </a:r>
          </a:p>
        </p:txBody>
      </p:sp>
      <p:pic>
        <p:nvPicPr>
          <p:cNvPr id="99386" name="Picture 31" descr="Detect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238" y="4130675"/>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7"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9263" y="473710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8" name="Picture 18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850" y="4730750"/>
            <a:ext cx="7493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89" name="Picture 7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27200" y="2905125"/>
            <a:ext cx="692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78"/>
          <p:cNvSpPr>
            <a:spLocks noChangeArrowheads="1"/>
          </p:cNvSpPr>
          <p:nvPr/>
        </p:nvSpPr>
        <p:spPr bwMode="auto">
          <a:xfrm>
            <a:off x="579438" y="5410200"/>
            <a:ext cx="763587" cy="763588"/>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6" name="AutoShape 117"/>
          <p:cNvSpPr>
            <a:spLocks noChangeArrowheads="1"/>
          </p:cNvSpPr>
          <p:nvPr/>
        </p:nvSpPr>
        <p:spPr bwMode="auto">
          <a:xfrm>
            <a:off x="1690688" y="5411788"/>
            <a:ext cx="812800" cy="763587"/>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l" eaLnBrk="1" hangingPunct="1">
              <a:spcBef>
                <a:spcPct val="50000"/>
              </a:spcBef>
              <a:defRPr/>
            </a:pPr>
            <a:endParaRPr lang="en-US" sz="1400">
              <a:latin typeface="+mn-lt"/>
              <a:ea typeface="ＭＳ Ｐゴシック" charset="0"/>
              <a:cs typeface="ＭＳ Ｐゴシック" charset="0"/>
            </a:endParaRPr>
          </a:p>
        </p:txBody>
      </p:sp>
      <p:sp>
        <p:nvSpPr>
          <p:cNvPr id="67" name="Rectangle 89"/>
          <p:cNvSpPr>
            <a:spLocks noChangeArrowheads="1"/>
          </p:cNvSpPr>
          <p:nvPr/>
        </p:nvSpPr>
        <p:spPr bwMode="auto">
          <a:xfrm>
            <a:off x="565150" y="6134100"/>
            <a:ext cx="12954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a:defRPr/>
            </a:pPr>
            <a:r>
              <a:rPr lang="en-US" sz="1400" dirty="0">
                <a:latin typeface="+mn-lt"/>
                <a:ea typeface="ＭＳ Ｐゴシック" charset="0"/>
                <a:cs typeface="ＭＳ Ｐゴシック" charset="0"/>
              </a:rPr>
              <a:t>VLAN 200</a:t>
            </a:r>
          </a:p>
        </p:txBody>
      </p:sp>
      <p:sp>
        <p:nvSpPr>
          <p:cNvPr id="68" name="Rectangle 183"/>
          <p:cNvSpPr>
            <a:spLocks noChangeArrowheads="1"/>
          </p:cNvSpPr>
          <p:nvPr/>
        </p:nvSpPr>
        <p:spPr bwMode="auto">
          <a:xfrm>
            <a:off x="1193800" y="6389688"/>
            <a:ext cx="9350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T</a:t>
            </a:r>
            <a:r>
              <a:rPr lang="en-US" sz="1400" kern="0" dirty="0" err="1">
                <a:latin typeface="+mn-lt"/>
                <a:ea typeface="ＭＳ Ｐゴシック" charset="0"/>
                <a:cs typeface="ＭＳ Ｐゴシック" charset="0"/>
              </a:rPr>
              <a:t>ier</a:t>
            </a:r>
            <a:r>
              <a:rPr lang="en-US" sz="1400" kern="0" dirty="0">
                <a:latin typeface="+mn-lt"/>
                <a:ea typeface="ＭＳ Ｐゴシック" charset="0"/>
                <a:cs typeface="ＭＳ Ｐゴシック" charset="0"/>
              </a:rPr>
              <a:t>-3</a:t>
            </a:r>
          </a:p>
        </p:txBody>
      </p:sp>
      <p:pic>
        <p:nvPicPr>
          <p:cNvPr id="99394"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29363" y="55229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5"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4348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6"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785938" y="5524500"/>
            <a:ext cx="4841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7"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5000" y="5526088"/>
            <a:ext cx="48418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8"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22588" y="5475288"/>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99"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43338" y="5459413"/>
            <a:ext cx="482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00" name="Picture 13" descr="MCj0431616000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518400" y="549275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23"/>
          <p:cNvSpPr>
            <a:spLocks noChangeArrowheads="1"/>
          </p:cNvSpPr>
          <p:nvPr/>
        </p:nvSpPr>
        <p:spPr bwMode="auto">
          <a:xfrm>
            <a:off x="7500938" y="6170613"/>
            <a:ext cx="90646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spAutoFit/>
          </a:bodyPr>
          <a:lstStyle/>
          <a:p>
            <a:pPr defTabSz="814388" eaLnBrk="1" fontAlgn="auto" hangingPunct="1">
              <a:spcBef>
                <a:spcPts val="0"/>
              </a:spcBef>
              <a:spcAft>
                <a:spcPts val="0"/>
              </a:spcAft>
              <a:defRPr/>
            </a:pPr>
            <a:r>
              <a:rPr lang="en-US" sz="1400" kern="0" dirty="0">
                <a:latin typeface="+mn-lt"/>
                <a:ea typeface="ＭＳ Ｐゴシック" charset="0"/>
                <a:cs typeface="ＭＳ Ｐゴシック" charset="0"/>
              </a:rPr>
              <a:t>Logger</a:t>
            </a:r>
          </a:p>
        </p:txBody>
      </p:sp>
    </p:spTree>
    <p:extLst>
      <p:ext uri="{BB962C8B-B14F-4D97-AF65-F5344CB8AC3E}">
        <p14:creationId xmlns:p14="http://schemas.microsoft.com/office/powerpoint/2010/main" val="368860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DF0365D6-5E02-E64B-9CF3-052204E5D220}" type="slidenum">
              <a:rPr lang="en-US" altLang="x-none" sz="1200">
                <a:latin typeface="Tahoma" charset="0"/>
              </a:rPr>
              <a:pPr/>
              <a:t>18</a:t>
            </a:fld>
            <a:endParaRPr lang="en-US" altLang="x-none" sz="1200">
              <a:latin typeface="Tahoma" charset="0"/>
            </a:endParaRPr>
          </a:p>
        </p:txBody>
      </p:sp>
      <p:sp>
        <p:nvSpPr>
          <p:cNvPr id="101378" name="Rectangle 2"/>
          <p:cNvSpPr>
            <a:spLocks noGrp="1" noChangeArrowheads="1"/>
          </p:cNvSpPr>
          <p:nvPr>
            <p:ph type="title"/>
          </p:nvPr>
        </p:nvSpPr>
        <p:spPr/>
        <p:txBody>
          <a:bodyPr/>
          <a:lstStyle/>
          <a:p>
            <a:r>
              <a:rPr lang="en-US" altLang="x-none" sz="3200">
                <a:ea typeface="ＭＳ Ｐゴシック" charset="-128"/>
              </a:rPr>
              <a:t>Data Center Networks</a:t>
            </a:r>
          </a:p>
        </p:txBody>
      </p:sp>
      <p:pic>
        <p:nvPicPr>
          <p:cNvPr id="101379"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950" y="1454150"/>
            <a:ext cx="7467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spTree>
    <p:extLst>
      <p:ext uri="{BB962C8B-B14F-4D97-AF65-F5344CB8AC3E}">
        <p14:creationId xmlns:p14="http://schemas.microsoft.com/office/powerpoint/2010/main" val="139666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72684DD-635A-C54B-AF87-5F7DB26312FF}" type="slidenum">
              <a:rPr lang="en-US" altLang="x-none" sz="1200">
                <a:latin typeface="Tahoma" charset="0"/>
              </a:rPr>
              <a:pPr/>
              <a:t>19</a:t>
            </a:fld>
            <a:endParaRPr lang="en-US" altLang="x-none" sz="1200">
              <a:latin typeface="Tahoma" charset="0"/>
            </a:endParaRPr>
          </a:p>
        </p:txBody>
      </p:sp>
      <p:sp>
        <p:nvSpPr>
          <p:cNvPr id="103426"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3427" name="Rectangle 3"/>
          <p:cNvSpPr>
            <a:spLocks noChangeArrowheads="1"/>
          </p:cNvSpPr>
          <p:nvPr/>
        </p:nvSpPr>
        <p:spPr bwMode="auto">
          <a:xfrm>
            <a:off x="463550" y="6483350"/>
            <a:ext cx="7315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http://www.dailymail.co.uk/sciencetech/article-3369491/Google-s-plan-world-Search-engine-build-half-billion-dollar-data-center-US.html</a:t>
            </a:r>
          </a:p>
        </p:txBody>
      </p:sp>
      <p:pic>
        <p:nvPicPr>
          <p:cNvPr id="103428"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5150" y="1377950"/>
            <a:ext cx="520858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0016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D3089F0-FA5C-C649-ACED-4338B4D96B22}" type="slidenum">
              <a:rPr lang="en-US" altLang="x-none" sz="1200">
                <a:latin typeface="Tahoma" charset="0"/>
              </a:rPr>
              <a:pPr/>
              <a:t>2</a:t>
            </a:fld>
            <a:endParaRPr lang="en-US" altLang="x-none" sz="1200">
              <a:latin typeface="Tahoma" charset="0"/>
            </a:endParaRPr>
          </a:p>
        </p:txBody>
      </p:sp>
      <p:sp>
        <p:nvSpPr>
          <p:cNvPr id="19458"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19459"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rgbClr val="C00000"/>
              </a:buClr>
              <a:buSzPct val="85000"/>
              <a:buFont typeface="Wingdings" charset="2"/>
              <a:buChar char="Ø"/>
            </a:pPr>
            <a:r>
              <a:rPr lang="en-US" altLang="x-none" sz="2800" i="1" dirty="0">
                <a:solidFill>
                  <a:srgbClr val="C00000"/>
                </a:solidFill>
              </a:rPr>
              <a:t>Admin</a:t>
            </a:r>
            <a:r>
              <a:rPr lang="en-US" altLang="zh-CN" sz="2800" i="1" dirty="0">
                <a:solidFill>
                  <a:srgbClr val="C00000"/>
                </a:solidFill>
              </a:rPr>
              <a:t>.</a:t>
            </a:r>
            <a:r>
              <a:rPr lang="en-US" altLang="x-none" sz="2800" i="1" dirty="0">
                <a:solidFill>
                  <a:srgbClr val="C00000"/>
                </a:solidFill>
              </a:rPr>
              <a:t> and recap</a:t>
            </a:r>
          </a:p>
          <a:p>
            <a:pPr algn="l">
              <a:spcBef>
                <a:spcPct val="20000"/>
              </a:spcBef>
              <a:buClr>
                <a:schemeClr val="accent2"/>
              </a:buClr>
              <a:buSzPct val="85000"/>
              <a:buFont typeface="Wingdings" charset="2"/>
              <a:buChar char="q"/>
            </a:pPr>
            <a:r>
              <a:rPr lang="en-US" altLang="x-none" sz="2800" dirty="0"/>
              <a:t>A brief introduction to the Internet: </a:t>
            </a:r>
          </a:p>
          <a:p>
            <a:pPr marL="914400" lvl="1" indent="-457200" algn="l">
              <a:spcBef>
                <a:spcPct val="20000"/>
              </a:spcBef>
              <a:buClr>
                <a:schemeClr val="accent2"/>
              </a:buClr>
              <a:buSzPct val="85000"/>
              <a:buFont typeface="Courier New" panose="02070309020205020404" pitchFamily="49" charset="0"/>
              <a:buChar char="o"/>
            </a:pPr>
            <a:r>
              <a:rPr lang="en-US" altLang="zh-CN" sz="2800" dirty="0"/>
              <a:t>present</a:t>
            </a:r>
            <a:endParaRPr lang="en-US" altLang="x-none" sz="2800" dirty="0"/>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chemeClr val="accent2"/>
              </a:buClr>
              <a:buSzPct val="85000"/>
              <a:buFont typeface="Wingdings" charset="2"/>
              <a:buChar char="q"/>
            </a:pPr>
            <a:r>
              <a:rPr lang="en-US" altLang="x-none" sz="2800" dirty="0"/>
              <a:t>A taxonomy of communication networks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8750"/>
            <a:ext cx="8464550" cy="1146175"/>
          </a:xfrm>
        </p:spPr>
        <p:txBody>
          <a:bodyPr/>
          <a:lstStyle/>
          <a:p>
            <a:r>
              <a:rPr lang="en-US" altLang="x-none" sz="3600" dirty="0">
                <a:ea typeface="ＭＳ Ｐゴシック" charset="-128"/>
              </a:rPr>
              <a:t>Foundation of Data </a:t>
            </a:r>
            <a:r>
              <a:rPr lang="en-US" altLang="x-none" sz="3600">
                <a:ea typeface="ＭＳ Ｐゴシック" charset="-128"/>
              </a:rPr>
              <a:t>Center Networks</a:t>
            </a:r>
            <a:endParaRPr lang="en-US" sz="3600" dirty="0"/>
          </a:p>
        </p:txBody>
      </p:sp>
      <p:sp>
        <p:nvSpPr>
          <p:cNvPr id="4" name="Slide Number Placeholder 3"/>
          <p:cNvSpPr>
            <a:spLocks noGrp="1"/>
          </p:cNvSpPr>
          <p:nvPr>
            <p:ph type="sldNum" sz="quarter" idx="12"/>
          </p:nvPr>
        </p:nvSpPr>
        <p:spPr/>
        <p:txBody>
          <a:bodyPr/>
          <a:lstStyle/>
          <a:p>
            <a:fld id="{F1BC9A0C-B9C7-D94C-BB05-DB5EC86B0AC6}" type="slidenum">
              <a:rPr lang="en-US" altLang="x-none" smtClean="0"/>
              <a:pPr/>
              <a:t>20</a:t>
            </a:fld>
            <a:endParaRPr lang="en-US" altLang="x-none"/>
          </a:p>
        </p:txBody>
      </p:sp>
      <p:sp>
        <p:nvSpPr>
          <p:cNvPr id="5" name="Rectangle 4"/>
          <p:cNvSpPr/>
          <p:nvPr/>
        </p:nvSpPr>
        <p:spPr bwMode="auto">
          <a:xfrm>
            <a:off x="2825750" y="1743029"/>
            <a:ext cx="3810000" cy="3581400"/>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Times New Roman" pitchFamily="18" charset="0"/>
            </a:endParaRPr>
          </a:p>
        </p:txBody>
      </p:sp>
      <p:cxnSp>
        <p:nvCxnSpPr>
          <p:cNvPr id="7" name="Straight Arrow Connector 6"/>
          <p:cNvCxnSpPr/>
          <p:nvPr/>
        </p:nvCxnSpPr>
        <p:spPr bwMode="auto">
          <a:xfrm>
            <a:off x="2139950" y="2200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2139950" y="2581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139950" y="4867229"/>
            <a:ext cx="6858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1" name="TextBox 10"/>
          <p:cNvSpPr txBox="1"/>
          <p:nvPr/>
        </p:nvSpPr>
        <p:spPr>
          <a:xfrm>
            <a:off x="1911350" y="2395075"/>
            <a:ext cx="287259" cy="338554"/>
          </a:xfrm>
          <a:prstGeom prst="rect">
            <a:avLst/>
          </a:prstGeom>
          <a:noFill/>
        </p:spPr>
        <p:txBody>
          <a:bodyPr wrap="none" rtlCol="0">
            <a:spAutoFit/>
          </a:bodyPr>
          <a:lstStyle/>
          <a:p>
            <a:r>
              <a:rPr lang="en-US" sz="1600" dirty="0"/>
              <a:t>2</a:t>
            </a:r>
          </a:p>
        </p:txBody>
      </p:sp>
      <p:sp>
        <p:nvSpPr>
          <p:cNvPr id="12" name="TextBox 11"/>
          <p:cNvSpPr txBox="1"/>
          <p:nvPr/>
        </p:nvSpPr>
        <p:spPr>
          <a:xfrm>
            <a:off x="1904938" y="4681075"/>
            <a:ext cx="300083" cy="369332"/>
          </a:xfrm>
          <a:prstGeom prst="rect">
            <a:avLst/>
          </a:prstGeom>
          <a:noFill/>
        </p:spPr>
        <p:txBody>
          <a:bodyPr wrap="none" rtlCol="0">
            <a:spAutoFit/>
          </a:bodyPr>
          <a:lstStyle/>
          <a:p>
            <a:r>
              <a:rPr lang="en-US" sz="1800" dirty="0"/>
              <a:t>n</a:t>
            </a:r>
          </a:p>
        </p:txBody>
      </p:sp>
      <p:sp>
        <p:nvSpPr>
          <p:cNvPr id="13" name="TextBox 12"/>
          <p:cNvSpPr txBox="1"/>
          <p:nvPr/>
        </p:nvSpPr>
        <p:spPr>
          <a:xfrm>
            <a:off x="1904938" y="2047829"/>
            <a:ext cx="287259" cy="338554"/>
          </a:xfrm>
          <a:prstGeom prst="rect">
            <a:avLst/>
          </a:prstGeom>
          <a:noFill/>
        </p:spPr>
        <p:txBody>
          <a:bodyPr wrap="none" rtlCol="0">
            <a:spAutoFit/>
          </a:bodyPr>
          <a:lstStyle/>
          <a:p>
            <a:r>
              <a:rPr lang="en-US" sz="1600" dirty="0"/>
              <a:t>1</a:t>
            </a:r>
          </a:p>
        </p:txBody>
      </p:sp>
      <p:grpSp>
        <p:nvGrpSpPr>
          <p:cNvPr id="3" name="Group 2"/>
          <p:cNvGrpSpPr/>
          <p:nvPr/>
        </p:nvGrpSpPr>
        <p:grpSpPr>
          <a:xfrm>
            <a:off x="3250414" y="5331033"/>
            <a:ext cx="2960671" cy="1082721"/>
            <a:chOff x="3291720" y="5324429"/>
            <a:chExt cx="2960671" cy="1082721"/>
          </a:xfrm>
        </p:grpSpPr>
        <p:cxnSp>
          <p:nvCxnSpPr>
            <p:cNvPr id="15" name="Straight Arrow Connector 14"/>
            <p:cNvCxnSpPr/>
            <p:nvPr/>
          </p:nvCxnSpPr>
          <p:spPr bwMode="auto">
            <a:xfrm>
              <a:off x="34353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TextBox 17"/>
            <p:cNvSpPr txBox="1"/>
            <p:nvPr/>
          </p:nvSpPr>
          <p:spPr>
            <a:xfrm>
              <a:off x="5952308" y="6037818"/>
              <a:ext cx="300083" cy="369332"/>
            </a:xfrm>
            <a:prstGeom prst="rect">
              <a:avLst/>
            </a:prstGeom>
            <a:noFill/>
          </p:spPr>
          <p:txBody>
            <a:bodyPr wrap="none" rtlCol="0">
              <a:spAutoFit/>
            </a:bodyPr>
            <a:lstStyle/>
            <a:p>
              <a:r>
                <a:rPr lang="en-US" sz="1800" dirty="0"/>
                <a:t>n</a:t>
              </a:r>
            </a:p>
          </p:txBody>
        </p:sp>
        <p:cxnSp>
          <p:nvCxnSpPr>
            <p:cNvPr id="21" name="Straight Arrow Connector 20"/>
            <p:cNvCxnSpPr/>
            <p:nvPr/>
          </p:nvCxnSpPr>
          <p:spPr bwMode="auto">
            <a:xfrm>
              <a:off x="3892550" y="5324429"/>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6102350" y="5340350"/>
              <a:ext cx="0" cy="7620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3" name="TextBox 22"/>
            <p:cNvSpPr txBox="1"/>
            <p:nvPr/>
          </p:nvSpPr>
          <p:spPr>
            <a:xfrm>
              <a:off x="3291720" y="6056275"/>
              <a:ext cx="287259" cy="338554"/>
            </a:xfrm>
            <a:prstGeom prst="rect">
              <a:avLst/>
            </a:prstGeom>
            <a:noFill/>
          </p:spPr>
          <p:txBody>
            <a:bodyPr wrap="none" rtlCol="0">
              <a:spAutoFit/>
            </a:bodyPr>
            <a:lstStyle/>
            <a:p>
              <a:r>
                <a:rPr lang="en-US" sz="1600" dirty="0"/>
                <a:t>1</a:t>
              </a:r>
            </a:p>
          </p:txBody>
        </p:sp>
        <p:sp>
          <p:nvSpPr>
            <p:cNvPr id="24" name="TextBox 23"/>
            <p:cNvSpPr txBox="1"/>
            <p:nvPr/>
          </p:nvSpPr>
          <p:spPr>
            <a:xfrm>
              <a:off x="3757692" y="6056275"/>
              <a:ext cx="287259"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2813293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C4DFBD9-BDB3-E041-B160-5B186D7D9CAF}" type="slidenum">
              <a:rPr lang="en-US" altLang="x-none" sz="1200">
                <a:latin typeface="Tahoma" charset="0"/>
              </a:rPr>
              <a:pPr/>
              <a:t>21</a:t>
            </a:fld>
            <a:endParaRPr lang="en-US" altLang="x-none" sz="1200">
              <a:latin typeface="Tahoma" charset="0"/>
            </a:endParaRPr>
          </a:p>
        </p:txBody>
      </p:sp>
      <p:sp>
        <p:nvSpPr>
          <p:cNvPr id="105474" name="Rectangle 2"/>
          <p:cNvSpPr>
            <a:spLocks noGrp="1" noChangeArrowheads="1"/>
          </p:cNvSpPr>
          <p:nvPr>
            <p:ph type="title"/>
          </p:nvPr>
        </p:nvSpPr>
        <p:spPr/>
        <p:txBody>
          <a:bodyPr/>
          <a:lstStyle/>
          <a:p>
            <a:r>
              <a:rPr lang="en-US" altLang="x-none" sz="3200" dirty="0">
                <a:ea typeface="ＭＳ Ｐゴシック" charset="-128"/>
              </a:rPr>
              <a:t>Foundation of Data Center Networks: Clos Networks</a:t>
            </a:r>
          </a:p>
        </p:txBody>
      </p:sp>
      <p:pic>
        <p:nvPicPr>
          <p:cNvPr id="105475"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9750" y="1682750"/>
            <a:ext cx="579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3"/>
          <p:cNvSpPr>
            <a:spLocks noChangeArrowheads="1"/>
          </p:cNvSpPr>
          <p:nvPr/>
        </p:nvSpPr>
        <p:spPr bwMode="auto">
          <a:xfrm>
            <a:off x="539750" y="6594475"/>
            <a:ext cx="286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en.wikipedia.org</a:t>
            </a:r>
            <a:r>
              <a:rPr lang="en-US" altLang="x-none" sz="1200" dirty="0"/>
              <a:t>/wiki/</a:t>
            </a:r>
            <a:r>
              <a:rPr lang="en-US" altLang="x-none" sz="1200" dirty="0" err="1"/>
              <a:t>Clos_network</a:t>
            </a:r>
            <a:endParaRPr lang="en-US" altLang="x-none" sz="1200" dirty="0"/>
          </a:p>
        </p:txBody>
      </p:sp>
      <p:sp>
        <p:nvSpPr>
          <p:cNvPr id="2" name="Rectangle 1"/>
          <p:cNvSpPr/>
          <p:nvPr/>
        </p:nvSpPr>
        <p:spPr>
          <a:xfrm>
            <a:off x="6472238" y="1530350"/>
            <a:ext cx="2651125" cy="2308324"/>
          </a:xfrm>
          <a:prstGeom prst="rect">
            <a:avLst/>
          </a:prstGeom>
        </p:spPr>
        <p:txBody>
          <a:bodyPr>
            <a:spAutoFit/>
          </a:bodyPr>
          <a:lstStyle/>
          <a:p>
            <a:pPr algn="l">
              <a:defRPr/>
            </a:pPr>
            <a:r>
              <a:rPr lang="en-US" sz="2400" kern="0" dirty="0">
                <a:solidFill>
                  <a:srgbClr val="000000"/>
                </a:solidFill>
                <a:latin typeface="Comic Sans MS" charset="0"/>
                <a:ea typeface="ＭＳ Ｐゴシック" charset="0"/>
                <a:cs typeface="ＭＳ Ｐゴシック" charset="0"/>
              </a:rPr>
              <a:t>Q: How big is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m so that each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new call can be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established w/o moving current calls?</a:t>
            </a:r>
            <a:endParaRPr lang="en-US" sz="400" dirty="0">
              <a:ea typeface="ＭＳ Ｐゴシック" charset="0"/>
              <a:cs typeface="ＭＳ Ｐゴシック" charset="0"/>
            </a:endParaRPr>
          </a:p>
        </p:txBody>
      </p:sp>
      <p:sp>
        <p:nvSpPr>
          <p:cNvPr id="7" name="Rectangle 6"/>
          <p:cNvSpPr/>
          <p:nvPr/>
        </p:nvSpPr>
        <p:spPr>
          <a:xfrm>
            <a:off x="6483350" y="4313238"/>
            <a:ext cx="2673350" cy="1938992"/>
          </a:xfrm>
          <a:prstGeom prst="rect">
            <a:avLst/>
          </a:prstGeom>
        </p:spPr>
        <p:txBody>
          <a:bodyPr>
            <a:spAutoFit/>
          </a:bodyPr>
          <a:lstStyle/>
          <a:p>
            <a:pPr algn="l">
              <a:defRPr/>
            </a:pPr>
            <a:r>
              <a:rPr lang="en-US" altLang="zh-CN" sz="2400" kern="0" dirty="0">
                <a:solidFill>
                  <a:srgbClr val="000000"/>
                </a:solidFill>
                <a:latin typeface="Comic Sans MS" charset="0"/>
                <a:ea typeface="ＭＳ Ｐゴシック" charset="0"/>
                <a:cs typeface="ＭＳ Ｐゴシック" charset="0"/>
              </a:rPr>
              <a:t>Challenge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to</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the</a:t>
            </a:r>
            <a:r>
              <a:rPr lang="zh-CN" altLang="en-US" sz="2400" kern="0" dirty="0">
                <a:solidFill>
                  <a:srgbClr val="000000"/>
                </a:solidFill>
                <a:latin typeface="Comic Sans MS" charset="0"/>
                <a:ea typeface="ＭＳ Ｐゴシック" charset="0"/>
                <a:cs typeface="ＭＳ Ｐゴシック" charset="0"/>
              </a:rPr>
              <a:t> </a:t>
            </a:r>
            <a:r>
              <a:rPr lang="en-US" altLang="zh-CN" sz="2400" kern="0" dirty="0">
                <a:solidFill>
                  <a:srgbClr val="000000"/>
                </a:solidFill>
                <a:latin typeface="Comic Sans MS" charset="0"/>
                <a:ea typeface="ＭＳ Ｐゴシック" charset="0"/>
                <a:cs typeface="ＭＳ Ｐゴシック" charset="0"/>
              </a:rPr>
              <a:t>class</a:t>
            </a:r>
            <a:r>
              <a:rPr lang="en-US" sz="2400" kern="0" dirty="0">
                <a:solidFill>
                  <a:srgbClr val="000000"/>
                </a:solidFill>
                <a:latin typeface="Comic Sans MS" charset="0"/>
                <a:ea typeface="ＭＳ Ｐゴシック" charset="0"/>
                <a:cs typeface="ＭＳ Ｐゴシック" charset="0"/>
              </a:rPr>
              <a:t>: </a:t>
            </a:r>
            <a:br>
              <a:rPr lang="en-US" sz="2400" kern="0" dirty="0">
                <a:solidFill>
                  <a:srgbClr val="000000"/>
                </a:solidFill>
                <a:latin typeface="Comic Sans MS" charset="0"/>
                <a:ea typeface="ＭＳ Ｐゴシック" charset="0"/>
                <a:cs typeface="ＭＳ Ｐゴシック" charset="0"/>
              </a:rPr>
            </a:br>
            <a:r>
              <a:rPr lang="en-US" sz="2400" kern="0" dirty="0">
                <a:solidFill>
                  <a:srgbClr val="000000"/>
                </a:solidFill>
                <a:latin typeface="Comic Sans MS" charset="0"/>
                <a:ea typeface="ＭＳ Ｐゴシック" charset="0"/>
                <a:cs typeface="ＭＳ Ｐゴシック" charset="0"/>
              </a:rPr>
              <a:t>If you can move existing calls, it is only m &gt;= n.</a:t>
            </a:r>
            <a:endParaRPr lang="en-US" sz="400" dirty="0">
              <a:ea typeface="ＭＳ Ｐゴシック" charset="0"/>
              <a:cs typeface="ＭＳ Ｐゴシック" charset="0"/>
            </a:endParaRPr>
          </a:p>
        </p:txBody>
      </p:sp>
    </p:spTree>
    <p:extLst>
      <p:ext uri="{BB962C8B-B14F-4D97-AF65-F5344CB8AC3E}">
        <p14:creationId xmlns:p14="http://schemas.microsoft.com/office/powerpoint/2010/main" val="3272465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533400" y="228600"/>
            <a:ext cx="8312150" cy="1146175"/>
          </a:xfrm>
        </p:spPr>
        <p:txBody>
          <a:bodyPr/>
          <a:lstStyle/>
          <a:p>
            <a:r>
              <a:rPr lang="en-US" altLang="x-none" sz="3200" dirty="0">
                <a:ea typeface="ＭＳ Ｐゴシック" charset="-128"/>
              </a:rPr>
              <a:t>Data Center Networks: </a:t>
            </a:r>
            <a:br>
              <a:rPr lang="en-US" altLang="x-none" sz="3200" dirty="0">
                <a:ea typeface="ＭＳ Ｐゴシック" charset="-128"/>
              </a:rPr>
            </a:br>
            <a:r>
              <a:rPr lang="en-US" altLang="x-none" sz="3200" dirty="0">
                <a:ea typeface="ＭＳ Ｐゴシック" charset="-128"/>
              </a:rPr>
              <a:t>Fat-tree Networks</a:t>
            </a:r>
          </a:p>
        </p:txBody>
      </p:sp>
      <p:sp>
        <p:nvSpPr>
          <p:cNvPr id="107522" name="Content Placeholder 5"/>
          <p:cNvSpPr>
            <a:spLocks noGrp="1"/>
          </p:cNvSpPr>
          <p:nvPr>
            <p:ph idx="1"/>
          </p:nvPr>
        </p:nvSpPr>
        <p:spPr>
          <a:xfrm>
            <a:off x="539750" y="1377950"/>
            <a:ext cx="8458200" cy="1524000"/>
          </a:xfrm>
        </p:spPr>
        <p:txBody>
          <a:bodyPr/>
          <a:lstStyle/>
          <a:p>
            <a:pPr>
              <a:buFont typeface="Wingdings" pitchFamily="2" charset="2"/>
              <a:buChar char="q"/>
            </a:pPr>
            <a:r>
              <a:rPr lang="en-US" altLang="x-none" sz="1800" dirty="0">
                <a:ea typeface="ＭＳ Ｐゴシック" charset="-128"/>
              </a:rPr>
              <a:t>K-</a:t>
            </a:r>
            <a:r>
              <a:rPr lang="en-US" altLang="x-none" sz="1800" dirty="0" err="1">
                <a:ea typeface="ＭＳ Ｐゴシック" charset="-128"/>
              </a:rPr>
              <a:t>ary</a:t>
            </a:r>
            <a:r>
              <a:rPr lang="en-US" altLang="x-none" sz="1800" dirty="0">
                <a:ea typeface="ＭＳ Ｐゴシック" charset="-128"/>
              </a:rPr>
              <a:t> fat tree: three-layer topology (edge, aggregation and core)</a:t>
            </a:r>
          </a:p>
          <a:p>
            <a:pPr lvl="1">
              <a:buFont typeface="Courier New" panose="02070309020205020404" pitchFamily="49" charset="0"/>
              <a:buChar char="o"/>
            </a:pPr>
            <a:r>
              <a:rPr lang="en-US" altLang="x-none" sz="1600" dirty="0">
                <a:ea typeface="ＭＳ Ｐゴシック" charset="-128"/>
              </a:rPr>
              <a:t>k pods w/ each pod consists of (k/2)</a:t>
            </a:r>
            <a:r>
              <a:rPr lang="en-US" altLang="x-none" sz="1600" baseline="30000" dirty="0">
                <a:ea typeface="ＭＳ Ｐゴシック" charset="-128"/>
              </a:rPr>
              <a:t>2</a:t>
            </a:r>
            <a:r>
              <a:rPr lang="en-US" altLang="x-none" sz="1600" dirty="0">
                <a:ea typeface="ＭＳ Ｐゴシック" charset="-128"/>
              </a:rPr>
              <a:t> servers &amp; 2 layers of k/2 k-port switches</a:t>
            </a:r>
          </a:p>
          <a:p>
            <a:pPr lvl="2"/>
            <a:r>
              <a:rPr lang="en-US" altLang="x-none" sz="1200" dirty="0">
                <a:ea typeface="ＭＳ Ｐゴシック" charset="-128"/>
              </a:rPr>
              <a:t>each edge switch connects to k/2 servers &amp; k/2 </a:t>
            </a:r>
            <a:r>
              <a:rPr lang="en-US" altLang="x-none" sz="1200" dirty="0" err="1">
                <a:ea typeface="ＭＳ Ｐゴシック" charset="-128"/>
              </a:rPr>
              <a:t>aggr</a:t>
            </a:r>
            <a:r>
              <a:rPr lang="en-US" altLang="x-none" sz="1200" dirty="0">
                <a:ea typeface="ＭＳ Ｐゴシック" charset="-128"/>
              </a:rPr>
              <a:t>. switches</a:t>
            </a:r>
          </a:p>
          <a:p>
            <a:pPr lvl="2"/>
            <a:r>
              <a:rPr lang="en-US" altLang="x-none" sz="1200" dirty="0">
                <a:ea typeface="ＭＳ Ｐゴシック" charset="-128"/>
              </a:rPr>
              <a:t>each </a:t>
            </a:r>
            <a:r>
              <a:rPr lang="en-US" altLang="x-none" sz="1200" dirty="0" err="1">
                <a:ea typeface="ＭＳ Ｐゴシック" charset="-128"/>
              </a:rPr>
              <a:t>aggr</a:t>
            </a:r>
            <a:r>
              <a:rPr lang="en-US" altLang="x-none" sz="1200" dirty="0">
                <a:ea typeface="ＭＳ Ｐゴシック" charset="-128"/>
              </a:rPr>
              <a:t>. switch connects to k/2 edge &amp; k/2 core switches</a:t>
            </a:r>
          </a:p>
          <a:p>
            <a:pPr lvl="1">
              <a:buFont typeface="Courier New" panose="02070309020205020404" pitchFamily="49" charset="0"/>
              <a:buChar char="o"/>
            </a:pPr>
            <a:r>
              <a:rPr lang="en-US" altLang="x-none" sz="1600" dirty="0">
                <a:ea typeface="ＭＳ Ｐゴシック" charset="-128"/>
              </a:rPr>
              <a:t>(k/2)</a:t>
            </a:r>
            <a:r>
              <a:rPr lang="en-US" altLang="x-none" sz="1600" baseline="30000" dirty="0">
                <a:ea typeface="ＭＳ Ｐゴシック" charset="-128"/>
              </a:rPr>
              <a:t>2</a:t>
            </a:r>
            <a:r>
              <a:rPr lang="en-US" altLang="x-none" sz="1600" dirty="0">
                <a:ea typeface="ＭＳ Ｐゴシック" charset="-128"/>
              </a:rPr>
              <a:t> core switches: each connects to k pods</a:t>
            </a:r>
          </a:p>
        </p:txBody>
      </p:sp>
      <p:sp>
        <p:nvSpPr>
          <p:cNvPr id="1075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9C84842-FBA1-1245-A479-03A926B5355D}" type="slidenum">
              <a:rPr lang="en-US" altLang="x-none" sz="1200">
                <a:latin typeface="Tahoma" charset="0"/>
              </a:rPr>
              <a:pPr/>
              <a:t>22</a:t>
            </a:fld>
            <a:endParaRPr lang="en-US" altLang="x-none" sz="1200">
              <a:latin typeface="Tahoma" charset="0"/>
            </a:endParaRPr>
          </a:p>
        </p:txBody>
      </p:sp>
      <p:pic>
        <p:nvPicPr>
          <p:cNvPr id="10752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825750"/>
            <a:ext cx="91567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p:cNvSpPr>
            <a:spLocks noChangeArrowheads="1"/>
          </p:cNvSpPr>
          <p:nvPr/>
        </p:nvSpPr>
        <p:spPr bwMode="auto">
          <a:xfrm>
            <a:off x="0" y="6525929"/>
            <a:ext cx="42751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dirty="0"/>
              <a:t>http://</a:t>
            </a:r>
            <a:r>
              <a:rPr lang="en-US" altLang="x-none" sz="1100" dirty="0" err="1"/>
              <a:t>www.cs.cornell.edu</a:t>
            </a:r>
            <a:r>
              <a:rPr lang="en-US" altLang="x-none" sz="1100" dirty="0"/>
              <a:t>/courses/cs5413/2014fa/lectures/08-fattree.pdf</a:t>
            </a:r>
          </a:p>
        </p:txBody>
      </p:sp>
      <p:sp>
        <p:nvSpPr>
          <p:cNvPr id="2" name="Rectangle 1"/>
          <p:cNvSpPr/>
          <p:nvPr/>
        </p:nvSpPr>
        <p:spPr>
          <a:xfrm>
            <a:off x="4231152" y="6173788"/>
            <a:ext cx="4676280" cy="646331"/>
          </a:xfrm>
          <a:prstGeom prst="rect">
            <a:avLst/>
          </a:prstGeom>
        </p:spPr>
        <p:txBody>
          <a:bodyPr wrap="none">
            <a:spAutoFit/>
          </a:bodyPr>
          <a:lstStyle/>
          <a:p>
            <a:pPr>
              <a:defRPr/>
            </a:pPr>
            <a:r>
              <a:rPr lang="en-US" sz="1800" kern="0" dirty="0">
                <a:solidFill>
                  <a:srgbClr val="000000"/>
                </a:solidFill>
                <a:latin typeface="Comic Sans MS" charset="0"/>
                <a:ea typeface="ＭＳ Ｐゴシック" charset="0"/>
                <a:cs typeface="ＭＳ Ｐゴシック" charset="0"/>
              </a:rPr>
              <a:t>Q: How large a network can k-</a:t>
            </a:r>
            <a:r>
              <a:rPr lang="en-US" sz="1800" kern="0" dirty="0" err="1">
                <a:solidFill>
                  <a:srgbClr val="000000"/>
                </a:solidFill>
                <a:latin typeface="Comic Sans MS" charset="0"/>
                <a:ea typeface="ＭＳ Ｐゴシック" charset="0"/>
                <a:cs typeface="ＭＳ Ｐゴシック" charset="0"/>
              </a:rPr>
              <a:t>ary</a:t>
            </a:r>
            <a:r>
              <a:rPr lang="en-US" sz="1800" kern="0" dirty="0">
                <a:solidFill>
                  <a:srgbClr val="000000"/>
                </a:solidFill>
                <a:latin typeface="Comic Sans MS" charset="0"/>
                <a:ea typeface="ＭＳ Ｐゴシック" charset="0"/>
                <a:cs typeface="ＭＳ Ｐゴシック" charset="0"/>
              </a:rPr>
              <a:t> support</a:t>
            </a:r>
            <a:br>
              <a:rPr lang="en-US" sz="1800" kern="0" dirty="0">
                <a:solidFill>
                  <a:srgbClr val="000000"/>
                </a:solidFill>
                <a:latin typeface="Comic Sans MS" charset="0"/>
                <a:ea typeface="ＭＳ Ｐゴシック" charset="0"/>
                <a:cs typeface="ＭＳ Ｐゴシック" charset="0"/>
              </a:rPr>
            </a:br>
            <a:r>
              <a:rPr lang="en-US" sz="1800" kern="0" dirty="0">
                <a:solidFill>
                  <a:srgbClr val="000000"/>
                </a:solidFill>
                <a:latin typeface="Comic Sans MS" charset="0"/>
                <a:ea typeface="ＭＳ Ｐゴシック" charset="0"/>
                <a:cs typeface="ＭＳ Ｐゴシック" charset="0"/>
              </a:rPr>
              <a:t>using k-port switches?</a:t>
            </a:r>
            <a:endParaRPr lang="en-US" sz="200" dirty="0">
              <a:ea typeface="ＭＳ Ｐゴシック" charset="0"/>
              <a:cs typeface="ＭＳ Ｐゴシック" charset="0"/>
            </a:endParaRPr>
          </a:p>
        </p:txBody>
      </p:sp>
    </p:spTree>
    <p:extLst>
      <p:ext uri="{BB962C8B-B14F-4D97-AF65-F5344CB8AC3E}">
        <p14:creationId xmlns:p14="http://schemas.microsoft.com/office/powerpoint/2010/main" val="1610401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altLang="x-none" sz="3200">
                <a:ea typeface="ＭＳ Ｐゴシック" charset="-128"/>
              </a:rPr>
              <a:t>Data Center Networks</a:t>
            </a:r>
          </a:p>
        </p:txBody>
      </p:sp>
      <p:sp>
        <p:nvSpPr>
          <p:cNvPr id="109570" name="Content Placeholder 5"/>
          <p:cNvSpPr>
            <a:spLocks noGrp="1"/>
          </p:cNvSpPr>
          <p:nvPr>
            <p:ph idx="1"/>
          </p:nvPr>
        </p:nvSpPr>
        <p:spPr/>
        <p:txBody>
          <a:bodyPr/>
          <a:lstStyle/>
          <a:p>
            <a:r>
              <a:rPr lang="en-US" altLang="x-none">
                <a:ea typeface="ＭＳ Ｐゴシック" charset="-128"/>
              </a:rPr>
              <a:t>For example, Google Jupiter at 1 Pbits/sec bisection bw: 100,000 servers at 10G each</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09DA07F2-A943-5A48-9F71-1CCD949CC10F}" type="slidenum">
              <a:rPr lang="en-US" altLang="x-none" sz="1200">
                <a:latin typeface="Tahoma" charset="0"/>
              </a:rPr>
              <a:pPr/>
              <a:t>23</a:t>
            </a:fld>
            <a:endParaRPr lang="en-US" altLang="x-none" sz="1200">
              <a:latin typeface="Tahoma" charset="0"/>
            </a:endParaRPr>
          </a:p>
        </p:txBody>
      </p:sp>
      <p:sp>
        <p:nvSpPr>
          <p:cNvPr id="109572" name="Rectangle 2"/>
          <p:cNvSpPr>
            <a:spLocks noChangeArrowheads="1"/>
          </p:cNvSpPr>
          <p:nvPr/>
        </p:nvSpPr>
        <p:spPr bwMode="auto">
          <a:xfrm>
            <a:off x="387350" y="6407150"/>
            <a:ext cx="36893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000"/>
              <a:t>http://conferences.sigcomm.org/sigcomm/2015/pdf/papers/p183.pdf</a:t>
            </a:r>
          </a:p>
        </p:txBody>
      </p:sp>
      <p:pic>
        <p:nvPicPr>
          <p:cNvPr id="10957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01950"/>
            <a:ext cx="91567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39750" y="6178550"/>
            <a:ext cx="5762625" cy="254000"/>
          </a:xfrm>
          <a:prstGeom prst="rect">
            <a:avLst/>
          </a:prstGeom>
        </p:spPr>
        <p:txBody>
          <a:bodyPr wrap="none">
            <a:spAutoFit/>
          </a:bodyPr>
          <a:lstStyle/>
          <a:p>
            <a:pPr algn="l">
              <a:defRPr/>
            </a:pPr>
            <a:r>
              <a:rPr lang="en-US" sz="1050" dirty="0">
                <a:ea typeface="ＭＳ Ｐゴシック" charset="0"/>
                <a:cs typeface="ＭＳ Ｐゴシック" charset="0"/>
              </a:rPr>
              <a:t>http://</a:t>
            </a:r>
            <a:r>
              <a:rPr lang="en-US" sz="1050" dirty="0" err="1">
                <a:ea typeface="ＭＳ Ｐゴシック" charset="0"/>
                <a:cs typeface="ＭＳ Ｐゴシック" charset="0"/>
              </a:rPr>
              <a:t>googlecloudplatform.blogspot.com</a:t>
            </a:r>
            <a:r>
              <a:rPr lang="en-US" sz="1050" dirty="0">
                <a:ea typeface="ＭＳ Ｐゴシック" charset="0"/>
                <a:cs typeface="ＭＳ Ｐゴシック" charset="0"/>
              </a:rPr>
              <a:t>/2015/06/A-Look-Inside-</a:t>
            </a:r>
            <a:r>
              <a:rPr lang="en-US" sz="1050" dirty="0" err="1">
                <a:ea typeface="ＭＳ Ｐゴシック" charset="0"/>
                <a:cs typeface="ＭＳ Ｐゴシック" charset="0"/>
              </a:rPr>
              <a:t>Googles</a:t>
            </a:r>
            <a:r>
              <a:rPr lang="en-US" sz="1050" dirty="0">
                <a:ea typeface="ＭＳ Ｐゴシック" charset="0"/>
                <a:cs typeface="ＭＳ Ｐゴシック" charset="0"/>
              </a:rPr>
              <a:t>-Data-Center-</a:t>
            </a:r>
            <a:r>
              <a:rPr lang="en-US" sz="1050" dirty="0" err="1">
                <a:ea typeface="ＭＳ Ｐゴシック" charset="0"/>
                <a:cs typeface="ＭＳ Ｐゴシック" charset="0"/>
              </a:rPr>
              <a:t>Networks.html</a:t>
            </a:r>
            <a:endParaRPr lang="en-US" sz="1050" dirty="0">
              <a:ea typeface="ＭＳ Ｐゴシック" charset="0"/>
              <a:cs typeface="ＭＳ Ｐゴシック" charset="0"/>
            </a:endParaRPr>
          </a:p>
        </p:txBody>
      </p:sp>
    </p:spTree>
    <p:extLst>
      <p:ext uri="{BB962C8B-B14F-4D97-AF65-F5344CB8AC3E}">
        <p14:creationId xmlns:p14="http://schemas.microsoft.com/office/powerpoint/2010/main" val="3880883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7"/>
          <p:cNvGrpSpPr>
            <a:grpSpLocks/>
          </p:cNvGrpSpPr>
          <p:nvPr/>
        </p:nvGrpSpPr>
        <p:grpSpPr bwMode="auto">
          <a:xfrm>
            <a:off x="7400925" y="4273550"/>
            <a:ext cx="1752600" cy="1219200"/>
            <a:chOff x="7245350" y="4273550"/>
            <a:chExt cx="1181100" cy="806450"/>
          </a:xfrm>
        </p:grpSpPr>
        <p:grpSp>
          <p:nvGrpSpPr>
            <p:cNvPr id="111930" name="Group 4"/>
            <p:cNvGrpSpPr>
              <a:grpSpLocks/>
            </p:cNvGrpSpPr>
            <p:nvPr/>
          </p:nvGrpSpPr>
          <p:grpSpPr bwMode="auto">
            <a:xfrm>
              <a:off x="7245350" y="4273550"/>
              <a:ext cx="1176862" cy="733003"/>
              <a:chOff x="628" y="1878"/>
              <a:chExt cx="833" cy="499"/>
            </a:xfrm>
          </p:grpSpPr>
          <p:sp>
            <p:nvSpPr>
              <p:cNvPr id="11194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4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5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931" name="Group 14"/>
            <p:cNvGrpSpPr>
              <a:grpSpLocks/>
            </p:cNvGrpSpPr>
            <p:nvPr/>
          </p:nvGrpSpPr>
          <p:grpSpPr bwMode="auto">
            <a:xfrm>
              <a:off x="7245350" y="4341121"/>
              <a:ext cx="1181100" cy="738879"/>
              <a:chOff x="628" y="1876"/>
              <a:chExt cx="836" cy="503"/>
            </a:xfrm>
          </p:grpSpPr>
          <p:sp>
            <p:nvSpPr>
              <p:cNvPr id="11193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3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3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3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3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4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4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4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4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4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5B2CF76-05DC-CE4D-B0EF-DB3C813A80FA}" type="slidenum">
              <a:rPr lang="en-US" altLang="x-none" sz="1200">
                <a:latin typeface="Tahoma" charset="0"/>
              </a:rPr>
              <a:pPr/>
              <a:t>24</a:t>
            </a:fld>
            <a:endParaRPr lang="en-US" altLang="x-none" sz="1200">
              <a:latin typeface="Tahoma" charset="0"/>
            </a:endParaRPr>
          </a:p>
        </p:txBody>
      </p:sp>
      <p:graphicFrame>
        <p:nvGraphicFramePr>
          <p:cNvPr id="11161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90225" name="Photo Editor Photo" r:id="rId4" imgW="5668166" imgH="3990476" progId="MSPhotoEd.3">
                  <p:embed/>
                </p:oleObj>
              </mc:Choice>
              <mc:Fallback>
                <p:oleObj name="Photo Editor Photo" r:id="rId4" imgW="5668166" imgH="3990476" progId="MSPhotoEd.3">
                  <p:embed/>
                  <p:pic>
                    <p:nvPicPr>
                      <p:cNvPr id="11161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162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90226" name="Photo Editor Photo" r:id="rId6" imgW="3761905" imgH="2790476" progId="MSPhotoEd.3">
                  <p:embed/>
                </p:oleObj>
              </mc:Choice>
              <mc:Fallback>
                <p:oleObj name="Photo Editor Photo" r:id="rId6" imgW="3761905" imgH="2790476" progId="MSPhotoEd.3">
                  <p:embed/>
                  <p:pic>
                    <p:nvPicPr>
                      <p:cNvPr id="11162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111621" name="Group 3"/>
          <p:cNvGrpSpPr>
            <a:grpSpLocks/>
          </p:cNvGrpSpPr>
          <p:nvPr/>
        </p:nvGrpSpPr>
        <p:grpSpPr bwMode="auto">
          <a:xfrm>
            <a:off x="7975600" y="2378075"/>
            <a:ext cx="1181100" cy="806450"/>
            <a:chOff x="1372" y="240"/>
            <a:chExt cx="836" cy="549"/>
          </a:xfrm>
        </p:grpSpPr>
        <p:grpSp>
          <p:nvGrpSpPr>
            <p:cNvPr id="111755" name="Group 4"/>
            <p:cNvGrpSpPr>
              <a:grpSpLocks/>
            </p:cNvGrpSpPr>
            <p:nvPr/>
          </p:nvGrpSpPr>
          <p:grpSpPr bwMode="auto">
            <a:xfrm>
              <a:off x="1372" y="240"/>
              <a:ext cx="833" cy="499"/>
              <a:chOff x="628" y="1878"/>
              <a:chExt cx="833" cy="499"/>
            </a:xfrm>
          </p:grpSpPr>
          <p:sp>
            <p:nvSpPr>
              <p:cNvPr id="11192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2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6" name="Group 14"/>
            <p:cNvGrpSpPr>
              <a:grpSpLocks/>
            </p:cNvGrpSpPr>
            <p:nvPr/>
          </p:nvGrpSpPr>
          <p:grpSpPr bwMode="auto">
            <a:xfrm>
              <a:off x="1372" y="286"/>
              <a:ext cx="836" cy="503"/>
              <a:chOff x="628" y="1876"/>
              <a:chExt cx="836" cy="503"/>
            </a:xfrm>
          </p:grpSpPr>
          <p:sp>
            <p:nvSpPr>
              <p:cNvPr id="11190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11190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11190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11191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11191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11191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11191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1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11191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2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11175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758" name="Group 32"/>
            <p:cNvGrpSpPr>
              <a:grpSpLocks/>
            </p:cNvGrpSpPr>
            <p:nvPr/>
          </p:nvGrpSpPr>
          <p:grpSpPr bwMode="auto">
            <a:xfrm>
              <a:off x="1927" y="332"/>
              <a:ext cx="171" cy="169"/>
              <a:chOff x="1179" y="1966"/>
              <a:chExt cx="171" cy="169"/>
            </a:xfrm>
          </p:grpSpPr>
          <p:sp>
            <p:nvSpPr>
              <p:cNvPr id="11188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8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8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9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9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9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9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9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9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90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0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90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90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59" name="Group 53"/>
            <p:cNvGrpSpPr>
              <a:grpSpLocks/>
            </p:cNvGrpSpPr>
            <p:nvPr/>
          </p:nvGrpSpPr>
          <p:grpSpPr bwMode="auto">
            <a:xfrm>
              <a:off x="1971" y="370"/>
              <a:ext cx="94" cy="56"/>
              <a:chOff x="1223" y="2004"/>
              <a:chExt cx="94" cy="56"/>
            </a:xfrm>
          </p:grpSpPr>
          <p:grpSp>
            <p:nvGrpSpPr>
              <p:cNvPr id="111858" name="Group 54"/>
              <p:cNvGrpSpPr>
                <a:grpSpLocks/>
              </p:cNvGrpSpPr>
              <p:nvPr/>
            </p:nvGrpSpPr>
            <p:grpSpPr bwMode="auto">
              <a:xfrm>
                <a:off x="1223" y="2004"/>
                <a:ext cx="93" cy="56"/>
                <a:chOff x="1223" y="2004"/>
                <a:chExt cx="93" cy="56"/>
              </a:xfrm>
            </p:grpSpPr>
            <p:sp>
              <p:nvSpPr>
                <p:cNvPr id="11187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7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8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59" name="Group 64"/>
              <p:cNvGrpSpPr>
                <a:grpSpLocks/>
              </p:cNvGrpSpPr>
              <p:nvPr/>
            </p:nvGrpSpPr>
            <p:grpSpPr bwMode="auto">
              <a:xfrm>
                <a:off x="1223" y="2004"/>
                <a:ext cx="94" cy="56"/>
                <a:chOff x="1223" y="2004"/>
                <a:chExt cx="94" cy="56"/>
              </a:xfrm>
            </p:grpSpPr>
            <p:sp>
              <p:nvSpPr>
                <p:cNvPr id="11186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11186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11186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86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11186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6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11187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11187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11187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7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0" name="Group 81"/>
            <p:cNvGrpSpPr>
              <a:grpSpLocks/>
            </p:cNvGrpSpPr>
            <p:nvPr/>
          </p:nvGrpSpPr>
          <p:grpSpPr bwMode="auto">
            <a:xfrm>
              <a:off x="1709" y="533"/>
              <a:ext cx="169" cy="168"/>
              <a:chOff x="961" y="2167"/>
              <a:chExt cx="169" cy="168"/>
            </a:xfrm>
          </p:grpSpPr>
          <p:sp>
            <p:nvSpPr>
              <p:cNvPr id="11183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3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84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84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84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4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4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4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5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11185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5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11185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5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1" name="Group 102"/>
            <p:cNvGrpSpPr>
              <a:grpSpLocks/>
            </p:cNvGrpSpPr>
            <p:nvPr/>
          </p:nvGrpSpPr>
          <p:grpSpPr bwMode="auto">
            <a:xfrm>
              <a:off x="1753" y="571"/>
              <a:ext cx="93" cy="56"/>
              <a:chOff x="1005" y="2205"/>
              <a:chExt cx="93" cy="56"/>
            </a:xfrm>
          </p:grpSpPr>
          <p:grpSp>
            <p:nvGrpSpPr>
              <p:cNvPr id="111811" name="Group 103"/>
              <p:cNvGrpSpPr>
                <a:grpSpLocks/>
              </p:cNvGrpSpPr>
              <p:nvPr/>
            </p:nvGrpSpPr>
            <p:grpSpPr bwMode="auto">
              <a:xfrm>
                <a:off x="1005" y="2205"/>
                <a:ext cx="93" cy="56"/>
                <a:chOff x="1005" y="2205"/>
                <a:chExt cx="93" cy="56"/>
              </a:xfrm>
            </p:grpSpPr>
            <p:sp>
              <p:nvSpPr>
                <p:cNvPr id="11182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3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812" name="Group 113"/>
              <p:cNvGrpSpPr>
                <a:grpSpLocks/>
              </p:cNvGrpSpPr>
              <p:nvPr/>
            </p:nvGrpSpPr>
            <p:grpSpPr bwMode="auto">
              <a:xfrm>
                <a:off x="1005" y="2205"/>
                <a:ext cx="93" cy="56"/>
                <a:chOff x="1005" y="2205"/>
                <a:chExt cx="93" cy="56"/>
              </a:xfrm>
            </p:grpSpPr>
            <p:sp>
              <p:nvSpPr>
                <p:cNvPr id="11181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11181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11181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1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11181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11182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11182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11182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11182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2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111762" name="Group 130"/>
            <p:cNvGrpSpPr>
              <a:grpSpLocks/>
            </p:cNvGrpSpPr>
            <p:nvPr/>
          </p:nvGrpSpPr>
          <p:grpSpPr bwMode="auto">
            <a:xfrm>
              <a:off x="1523" y="332"/>
              <a:ext cx="170" cy="169"/>
              <a:chOff x="775" y="1966"/>
              <a:chExt cx="170" cy="169"/>
            </a:xfrm>
          </p:grpSpPr>
          <p:sp>
            <p:nvSpPr>
              <p:cNvPr id="11179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1179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1179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9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1179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1180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0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1180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1180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0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1180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81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3" name="Group 151"/>
            <p:cNvGrpSpPr>
              <a:grpSpLocks/>
            </p:cNvGrpSpPr>
            <p:nvPr/>
          </p:nvGrpSpPr>
          <p:grpSpPr bwMode="auto">
            <a:xfrm>
              <a:off x="1568" y="370"/>
              <a:ext cx="92" cy="56"/>
              <a:chOff x="820" y="2004"/>
              <a:chExt cx="92" cy="56"/>
            </a:xfrm>
          </p:grpSpPr>
          <p:grpSp>
            <p:nvGrpSpPr>
              <p:cNvPr id="111764" name="Group 152"/>
              <p:cNvGrpSpPr>
                <a:grpSpLocks/>
              </p:cNvGrpSpPr>
              <p:nvPr/>
            </p:nvGrpSpPr>
            <p:grpSpPr bwMode="auto">
              <a:xfrm>
                <a:off x="820" y="2004"/>
                <a:ext cx="92" cy="56"/>
                <a:chOff x="820" y="2004"/>
                <a:chExt cx="92" cy="56"/>
              </a:xfrm>
            </p:grpSpPr>
            <p:sp>
              <p:nvSpPr>
                <p:cNvPr id="11178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8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9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765" name="Group 162"/>
              <p:cNvGrpSpPr>
                <a:grpSpLocks/>
              </p:cNvGrpSpPr>
              <p:nvPr/>
            </p:nvGrpSpPr>
            <p:grpSpPr bwMode="auto">
              <a:xfrm>
                <a:off x="820" y="2004"/>
                <a:ext cx="92" cy="56"/>
                <a:chOff x="820" y="2004"/>
                <a:chExt cx="92" cy="56"/>
              </a:xfrm>
            </p:grpSpPr>
            <p:sp>
              <p:nvSpPr>
                <p:cNvPr id="11176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11176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6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11177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11177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11177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11177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11177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7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11178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8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111622" name="Group 356"/>
          <p:cNvGrpSpPr>
            <a:grpSpLocks/>
          </p:cNvGrpSpPr>
          <p:nvPr/>
        </p:nvGrpSpPr>
        <p:grpSpPr bwMode="auto">
          <a:xfrm>
            <a:off x="2138363" y="2636838"/>
            <a:ext cx="1803400" cy="1625600"/>
            <a:chOff x="1358" y="1894"/>
            <a:chExt cx="2981" cy="1793"/>
          </a:xfrm>
        </p:grpSpPr>
        <p:sp>
          <p:nvSpPr>
            <p:cNvPr id="11174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5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3" name="Group 366"/>
          <p:cNvGrpSpPr>
            <a:grpSpLocks/>
          </p:cNvGrpSpPr>
          <p:nvPr/>
        </p:nvGrpSpPr>
        <p:grpSpPr bwMode="auto">
          <a:xfrm>
            <a:off x="3868738" y="2730500"/>
            <a:ext cx="2414587" cy="1681163"/>
            <a:chOff x="1358" y="1894"/>
            <a:chExt cx="2981" cy="1793"/>
          </a:xfrm>
        </p:grpSpPr>
        <p:sp>
          <p:nvSpPr>
            <p:cNvPr id="11173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3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4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24" name="Group 376"/>
          <p:cNvGrpSpPr>
            <a:grpSpLocks/>
          </p:cNvGrpSpPr>
          <p:nvPr/>
        </p:nvGrpSpPr>
        <p:grpSpPr bwMode="auto">
          <a:xfrm>
            <a:off x="3902075" y="2760663"/>
            <a:ext cx="2393950" cy="1709737"/>
            <a:chOff x="1358" y="1886"/>
            <a:chExt cx="2989" cy="1810"/>
          </a:xfrm>
        </p:grpSpPr>
        <p:sp>
          <p:nvSpPr>
            <p:cNvPr id="11172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2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2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2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2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3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3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3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3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111625" name="Group 393"/>
          <p:cNvGrpSpPr>
            <a:grpSpLocks/>
          </p:cNvGrpSpPr>
          <p:nvPr/>
        </p:nvGrpSpPr>
        <p:grpSpPr bwMode="auto">
          <a:xfrm>
            <a:off x="2138363" y="2636838"/>
            <a:ext cx="1803400" cy="1654175"/>
            <a:chOff x="1358" y="1886"/>
            <a:chExt cx="2989" cy="1810"/>
          </a:xfrm>
        </p:grpSpPr>
        <p:sp>
          <p:nvSpPr>
            <p:cNvPr id="11170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70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0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70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71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71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71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71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1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71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2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4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4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5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5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11165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11165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1654" name="Group 439"/>
          <p:cNvGrpSpPr>
            <a:grpSpLocks/>
          </p:cNvGrpSpPr>
          <p:nvPr/>
        </p:nvGrpSpPr>
        <p:grpSpPr bwMode="auto">
          <a:xfrm>
            <a:off x="6310313" y="2654300"/>
            <a:ext cx="1803400" cy="1627188"/>
            <a:chOff x="1358" y="1894"/>
            <a:chExt cx="2981" cy="1793"/>
          </a:xfrm>
        </p:grpSpPr>
        <p:sp>
          <p:nvSpPr>
            <p:cNvPr id="11169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69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11170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111655" name="Group 449"/>
          <p:cNvGrpSpPr>
            <a:grpSpLocks/>
          </p:cNvGrpSpPr>
          <p:nvPr/>
        </p:nvGrpSpPr>
        <p:grpSpPr bwMode="auto">
          <a:xfrm>
            <a:off x="6310313" y="2654300"/>
            <a:ext cx="1803400" cy="1655763"/>
            <a:chOff x="1358" y="1886"/>
            <a:chExt cx="2989" cy="1810"/>
          </a:xfrm>
        </p:grpSpPr>
        <p:sp>
          <p:nvSpPr>
            <p:cNvPr id="11168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11168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11168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11168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11168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8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11169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11169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11169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9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6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11166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11166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166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1670"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11167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111672" name="Rectangle 495"/>
          <p:cNvSpPr>
            <a:spLocks noChangeArrowheads="1"/>
          </p:cNvSpPr>
          <p:nvPr/>
        </p:nvSpPr>
        <p:spPr bwMode="auto">
          <a:xfrm>
            <a:off x="387350" y="541655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 Wireless</a:t>
            </a:r>
          </a:p>
        </p:txBody>
      </p:sp>
      <p:sp>
        <p:nvSpPr>
          <p:cNvPr id="11167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11167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76" name="Straight Connector 2"/>
          <p:cNvCxnSpPr>
            <a:cxnSpLocks noChangeShapeType="1"/>
            <a:endCxn id="111640" idx="0"/>
          </p:cNvCxnSpPr>
          <p:nvPr/>
        </p:nvCxnSpPr>
        <p:spPr bwMode="auto">
          <a:xfrm>
            <a:off x="2216150" y="2520950"/>
            <a:ext cx="192088" cy="279400"/>
          </a:xfrm>
          <a:prstGeom prst="line">
            <a:avLst/>
          </a:prstGeom>
          <a:noFill/>
          <a:ln w="12700">
            <a:solidFill>
              <a:schemeClr val="tx1"/>
            </a:solidFill>
            <a:round/>
            <a:headEnd/>
            <a:tailEnd/>
          </a:ln>
        </p:spPr>
      </p:cxnSp>
      <p:cxnSp>
        <p:nvCxnSpPr>
          <p:cNvPr id="111677" name="Straight Connector 5"/>
          <p:cNvCxnSpPr>
            <a:cxnSpLocks noChangeShapeType="1"/>
            <a:endCxn id="11166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111678" name="Straight Connector 9"/>
          <p:cNvCxnSpPr>
            <a:cxnSpLocks noChangeShapeType="1"/>
            <a:stCxn id="111665" idx="3"/>
          </p:cNvCxnSpPr>
          <p:nvPr/>
        </p:nvCxnSpPr>
        <p:spPr bwMode="auto">
          <a:xfrm>
            <a:off x="8178800" y="3957638"/>
            <a:ext cx="209550" cy="773112"/>
          </a:xfrm>
          <a:prstGeom prst="line">
            <a:avLst/>
          </a:prstGeom>
          <a:noFill/>
          <a:ln w="12700">
            <a:solidFill>
              <a:schemeClr val="tx1"/>
            </a:solidFill>
            <a:round/>
            <a:headEnd/>
            <a:tailEnd/>
          </a:ln>
        </p:spPr>
      </p:cxnSp>
      <p:sp>
        <p:nvSpPr>
          <p:cNvPr id="11167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53638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AE89581A-6E70-2F44-AC82-71D10E305F1C}" type="slidenum">
              <a:rPr lang="en-US" altLang="x-none" sz="1200">
                <a:latin typeface="Tahoma" charset="0"/>
              </a:rPr>
              <a:pPr/>
              <a:t>25</a:t>
            </a:fld>
            <a:endParaRPr lang="en-US" altLang="x-none" sz="1200">
              <a:latin typeface="Tahoma" charset="0"/>
            </a:endParaRPr>
          </a:p>
        </p:txBody>
      </p:sp>
      <p:sp>
        <p:nvSpPr>
          <p:cNvPr id="113666" name="Rectangle 2"/>
          <p:cNvSpPr>
            <a:spLocks noGrp="1" noChangeArrowheads="1"/>
          </p:cNvSpPr>
          <p:nvPr>
            <p:ph type="title"/>
          </p:nvPr>
        </p:nvSpPr>
        <p:spPr/>
        <p:txBody>
          <a:bodyPr/>
          <a:lstStyle/>
          <a:p>
            <a:r>
              <a:rPr lang="en-US" altLang="x-none" sz="3200">
                <a:ea typeface="ＭＳ Ｐゴシック" charset="-128"/>
              </a:rPr>
              <a:t>Yale </a:t>
            </a:r>
            <a:r>
              <a:rPr lang="en-US" altLang="zh-CN" sz="3200">
                <a:ea typeface="ＭＳ Ｐゴシック" charset="-128"/>
              </a:rPr>
              <a:t>Internet Connection</a:t>
            </a:r>
            <a:endParaRPr lang="en-US" altLang="x-none" sz="3200">
              <a:ea typeface="ＭＳ Ｐゴシック" charset="-128"/>
            </a:endParaRPr>
          </a:p>
        </p:txBody>
      </p:sp>
      <p:sp>
        <p:nvSpPr>
          <p:cNvPr id="113667" name="Rectangle 3"/>
          <p:cNvSpPr>
            <a:spLocks noGrp="1" noChangeArrowheads="1"/>
          </p:cNvSpPr>
          <p:nvPr>
            <p:ph type="body" idx="1"/>
          </p:nvPr>
        </p:nvSpPr>
        <p:spPr>
          <a:xfrm>
            <a:off x="539750" y="1530350"/>
            <a:ext cx="8382000" cy="4656138"/>
          </a:xfrm>
        </p:spPr>
        <p:txBody>
          <a:bodyPr/>
          <a:lstStyle/>
          <a:p>
            <a:pPr marL="0" indent="0">
              <a:lnSpc>
                <a:spcPct val="80000"/>
              </a:lnSpc>
              <a:buFont typeface="ZapfDingbats" charset="0"/>
              <a:buNone/>
            </a:pPr>
            <a:endParaRPr lang="en-US" altLang="zh-CN" sz="800" dirty="0">
              <a:ea typeface="ＭＳ Ｐゴシック" charset="-128"/>
            </a:endParaRPr>
          </a:p>
          <a:p>
            <a:pPr marL="0" indent="0">
              <a:lnSpc>
                <a:spcPct val="80000"/>
              </a:lnSpc>
              <a:buFont typeface="ZapfDingbats" charset="0"/>
              <a:buNone/>
            </a:pPr>
            <a:r>
              <a:rPr lang="en-US" altLang="x-none" sz="1400" dirty="0">
                <a:ea typeface="ＭＳ Ｐゴシック" charset="-128"/>
              </a:rPr>
              <a:t>traceroute </a:t>
            </a:r>
            <a:r>
              <a:rPr lang="en-US" altLang="x-none" sz="1400" dirty="0">
                <a:ea typeface="ＭＳ Ｐゴシック" charset="-128"/>
                <a:hlinkClick r:id="rId3"/>
              </a:rPr>
              <a:t>www.tsinghua.edu.cn</a:t>
            </a:r>
            <a:endParaRPr lang="en-US" altLang="x-none" sz="1400" dirty="0">
              <a:ea typeface="ＭＳ Ｐゴシック" charset="-128"/>
            </a:endParaRPr>
          </a:p>
          <a:p>
            <a:pPr marL="0" indent="0">
              <a:buNone/>
            </a:pPr>
            <a:r>
              <a:rPr lang="sk-SK" altLang="x-none" sz="1400" dirty="0">
                <a:ea typeface="ＭＳ Ｐゴシック" charset="-128"/>
              </a:rPr>
              <a:t> 1  </a:t>
            </a:r>
            <a:r>
              <a:rPr lang="sk-SK" altLang="x-none" sz="1400" dirty="0" err="1">
                <a:ea typeface="ＭＳ Ｐゴシック" charset="-128"/>
              </a:rPr>
              <a:t>college.net.yale.internal</a:t>
            </a:r>
            <a:r>
              <a:rPr lang="sk-SK" altLang="x-none" sz="1400" dirty="0">
                <a:ea typeface="ＭＳ Ｐゴシック" charset="-128"/>
              </a:rPr>
              <a:t> (172.28.201.65)  1.440 ms  1.227 ms  1.453 ms </a:t>
            </a:r>
          </a:p>
          <a:p>
            <a:pPr marL="0" indent="0">
              <a:buNone/>
            </a:pPr>
            <a:r>
              <a:rPr lang="sk-SK" altLang="x-none" sz="1400" dirty="0">
                <a:ea typeface="ＭＳ Ｐゴシック" charset="-128"/>
              </a:rPr>
              <a:t> 2  10.1.1.13 (10.1.1.13)  1.359 ms  1.153 ms  1.173 ms </a:t>
            </a:r>
            <a:br>
              <a:rPr lang="sk-SK" altLang="x-none" sz="1400" dirty="0">
                <a:ea typeface="ＭＳ Ｐゴシック" charset="-128"/>
              </a:rPr>
            </a:br>
            <a:r>
              <a:rPr lang="sk-SK" altLang="x-none" sz="1400" dirty="0">
                <a:ea typeface="ＭＳ Ｐゴシック" charset="-128"/>
              </a:rPr>
              <a:t> 3  level3-10g-asr.net.yale.internal (10.1.4.40)  2.786 ms  6.110 ms  2.547 ms </a:t>
            </a:r>
            <a:br>
              <a:rPr lang="sk-SK" altLang="x-none" sz="1400" dirty="0">
                <a:ea typeface="ＭＳ Ｐゴシック" charset="-128"/>
              </a:rPr>
            </a:br>
            <a:r>
              <a:rPr lang="sk-SK" altLang="x-none" sz="1400" dirty="0">
                <a:ea typeface="ＭＳ Ｐゴシック" charset="-128"/>
              </a:rPr>
              <a:t> 4  cen-10g-yale.net.yale.internal (10.1.3.102)  2.646 ms  3.242 ms  2.576 ms </a:t>
            </a:r>
            <a:br>
              <a:rPr lang="sk-SK" altLang="x-none" sz="1400" dirty="0">
                <a:ea typeface="ＭＳ Ｐゴシック" charset="-128"/>
              </a:rPr>
            </a:br>
            <a:r>
              <a:rPr lang="sk-SK" altLang="x-none" sz="1400" dirty="0">
                <a:ea typeface="ＭＳ Ｐゴシック" charset="-128"/>
              </a:rPr>
              <a:t> 5  * * * </a:t>
            </a:r>
            <a:br>
              <a:rPr lang="sk-SK" altLang="x-none" sz="1400" dirty="0">
                <a:ea typeface="ＭＳ Ｐゴシック" charset="-128"/>
              </a:rPr>
            </a:br>
            <a:r>
              <a:rPr lang="sk-SK" altLang="x-none" sz="1400" dirty="0">
                <a:ea typeface="ＭＳ Ｐゴシック" charset="-128"/>
              </a:rPr>
              <a:t> 6  enrt064hhh-9k-te0-3-0-5.net.cen.ct.gov (67.218.83.254)  5.169 ms  3.797 ms  6.891 ms </a:t>
            </a:r>
            <a:br>
              <a:rPr lang="sk-SK" altLang="x-none" sz="1400" dirty="0">
                <a:ea typeface="ＭＳ Ｐゴシック" charset="-128"/>
              </a:rPr>
            </a:br>
            <a:r>
              <a:rPr lang="sk-SK" altLang="x-none" sz="1400" dirty="0">
                <a:ea typeface="ＭＳ Ｐゴシック" charset="-128"/>
              </a:rPr>
              <a:t> 7  198.71.46.215 (198.71.46.215)  3.615 ms  3.742 ms  3.931 ms </a:t>
            </a:r>
            <a:br>
              <a:rPr lang="sk-SK" altLang="x-none" sz="1400" dirty="0">
                <a:ea typeface="ＭＳ Ｐゴシック" charset="-128"/>
              </a:rPr>
            </a:br>
            <a:r>
              <a:rPr lang="sk-SK" altLang="x-none" sz="1400" dirty="0">
                <a:ea typeface="ＭＳ Ｐゴシック" charset="-128"/>
              </a:rPr>
              <a:t> 8  et-10-0-0.1180.rtsw.newy32aoa.net.internet2.edu (198.71.46.214)  6.661 ms  6.532 ms  6.310 ms</a:t>
            </a:r>
            <a:br>
              <a:rPr lang="sk-SK" altLang="x-none" sz="1400" dirty="0">
                <a:ea typeface="ＭＳ Ｐゴシック" charset="-128"/>
              </a:rPr>
            </a:br>
            <a:r>
              <a:rPr lang="sk-SK" altLang="x-none" sz="1400" dirty="0">
                <a:ea typeface="ＭＳ Ｐゴシック" charset="-128"/>
              </a:rPr>
              <a:t> 9  et-4-0-0.4079.sdn-sw.phil.net.internet2.edu (162.252.70.103)  8.658 ms  8.714 ms  8.666 ms</a:t>
            </a:r>
            <a:br>
              <a:rPr lang="sk-SK" altLang="x-none" sz="1400" dirty="0">
                <a:ea typeface="ＭＳ Ｐゴシック" charset="-128"/>
              </a:rPr>
            </a:br>
            <a:r>
              <a:rPr lang="sk-SK" altLang="x-none" sz="1400" dirty="0">
                <a:ea typeface="ＭＳ Ｐゴシック" charset="-128"/>
              </a:rPr>
              <a:t>10  et-1-1-0.4079.rtsw.wash.net.internet2.edu (162.252.70.119)  11.787 ms  30.111 ms  11.900 ms</a:t>
            </a:r>
            <a:br>
              <a:rPr lang="sk-SK" altLang="x-none" sz="1400" dirty="0">
                <a:ea typeface="ＭＳ Ｐゴシック" charset="-128"/>
              </a:rPr>
            </a:br>
            <a:r>
              <a:rPr lang="sk-SK" altLang="x-none" sz="1400" dirty="0">
                <a:ea typeface="ＭＳ Ｐゴシック" charset="-128"/>
              </a:rPr>
              <a:t>11  et-8-1-0.4079.sdn-sw.ashb.net.internet2.edu (162.252.70.62)  12.428 ms  16.654 ms  15.862 ms</a:t>
            </a:r>
            <a:br>
              <a:rPr lang="sk-SK" altLang="x-none" sz="1400" dirty="0">
                <a:ea typeface="ＭＳ Ｐゴシック" charset="-128"/>
              </a:rPr>
            </a:br>
            <a:r>
              <a:rPr lang="sk-SK" altLang="x-none" sz="1400" dirty="0">
                <a:ea typeface="ＭＳ Ｐゴシック" charset="-128"/>
              </a:rPr>
              <a:t>12  et-7-1-0.4079.rtsw.chic.net.internet2.edu (162.252.70.61)  28.898 ms  28.999 ms  28.908 ms</a:t>
            </a:r>
            <a:br>
              <a:rPr lang="sk-SK" altLang="x-none" sz="1400" dirty="0">
                <a:ea typeface="ＭＳ Ｐゴシック" charset="-128"/>
              </a:rPr>
            </a:br>
            <a:r>
              <a:rPr lang="sk-SK" altLang="x-none" sz="1400" dirty="0">
                <a:ea typeface="ＭＳ Ｐゴシック" charset="-128"/>
              </a:rPr>
              <a:t>13  et-3-1-0.4070.rtsw.kans.net.internet2.edu (198.71.47.207)  40.084 ms  39.958 ms  39.695 ms</a:t>
            </a:r>
            <a:br>
              <a:rPr lang="sk-SK" altLang="x-none" sz="1400" dirty="0">
                <a:ea typeface="ＭＳ Ｐゴシック" charset="-128"/>
              </a:rPr>
            </a:br>
            <a:r>
              <a:rPr lang="sk-SK" altLang="x-none" sz="1400" dirty="0">
                <a:ea typeface="ＭＳ Ｐゴシック" charset="-128"/>
              </a:rPr>
              <a:t>14  et-8-0-0.4079.sdn-sw.denv.net.internet2.edu (162.252.70.10)  50.195 ms  50.562 ms  50.258 ms</a:t>
            </a:r>
            <a:br>
              <a:rPr lang="sk-SK" altLang="x-none" sz="1400" dirty="0">
                <a:ea typeface="ＭＳ Ｐゴシック" charset="-128"/>
              </a:rPr>
            </a:br>
            <a:r>
              <a:rPr lang="sk-SK" altLang="x-none" sz="1400" dirty="0">
                <a:ea typeface="ＭＳ Ｐゴシック" charset="-128"/>
              </a:rPr>
              <a:t>15  et-4-1-0.4079.rtsw.salt.net.internet2.edu (162.252.70.9)  59.707 ms  60.261 ms  59.762 ms</a:t>
            </a:r>
            <a:br>
              <a:rPr lang="sk-SK" altLang="x-none" sz="1400" dirty="0">
                <a:ea typeface="ＭＳ Ｐゴシック" charset="-128"/>
              </a:rPr>
            </a:br>
            <a:r>
              <a:rPr lang="sk-SK" altLang="x-none" sz="1400" dirty="0">
                <a:ea typeface="ＭＳ Ｐゴシック" charset="-128"/>
              </a:rPr>
              <a:t>16  et-7-0-0.4079.sdn-sw.lasv.net.internet2.edu (162.252.70.30)  67.555 ms  67.539 ms  67.312 ms</a:t>
            </a:r>
            <a:br>
              <a:rPr lang="sk-SK" altLang="x-none" sz="1400" dirty="0">
                <a:ea typeface="ＭＳ Ｐゴシック" charset="-128"/>
              </a:rPr>
            </a:br>
            <a:r>
              <a:rPr lang="sk-SK" altLang="x-none" sz="1400" dirty="0">
                <a:ea typeface="ＭＳ Ｐゴシック" charset="-128"/>
              </a:rPr>
              <a:t>17  et-4-1-0.4079.rtsw.losa.net.internet2.edu (162.252.70.29)  72.419 ms  72.428 ms  72.376 ms</a:t>
            </a:r>
            <a:br>
              <a:rPr lang="sk-SK" altLang="x-none" sz="1400" dirty="0">
                <a:ea typeface="ＭＳ Ｐゴシック" charset="-128"/>
              </a:rPr>
            </a:br>
            <a:r>
              <a:rPr lang="sk-SK" altLang="x-none" sz="1400" dirty="0">
                <a:ea typeface="ＭＳ Ｐゴシック" charset="-128"/>
              </a:rPr>
              <a:t>...</a:t>
            </a:r>
            <a:endParaRPr lang="en-US" altLang="x-none" sz="1400" dirty="0">
              <a:ea typeface="ＭＳ Ｐゴシック" charset="-128"/>
            </a:endParaRPr>
          </a:p>
        </p:txBody>
      </p:sp>
    </p:spTree>
    <p:extLst>
      <p:ext uri="{BB962C8B-B14F-4D97-AF65-F5344CB8AC3E}">
        <p14:creationId xmlns:p14="http://schemas.microsoft.com/office/powerpoint/2010/main" val="215083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684C2AD-636C-A64F-B8A9-A64DBFD03838}" type="slidenum">
              <a:rPr lang="en-US" altLang="x-none" sz="1200">
                <a:latin typeface="Tahoma" charset="0"/>
              </a:rPr>
              <a:pPr/>
              <a:t>26</a:t>
            </a:fld>
            <a:endParaRPr lang="en-US" altLang="x-none" sz="1200">
              <a:latin typeface="Tahoma" charset="0"/>
            </a:endParaRPr>
          </a:p>
        </p:txBody>
      </p:sp>
      <p:sp>
        <p:nvSpPr>
          <p:cNvPr id="117762" name="Rectangle 2"/>
          <p:cNvSpPr>
            <a:spLocks noGrp="1" noChangeArrowheads="1"/>
          </p:cNvSpPr>
          <p:nvPr>
            <p:ph type="title"/>
          </p:nvPr>
        </p:nvSpPr>
        <p:spPr/>
        <p:txBody>
          <a:bodyPr/>
          <a:lstStyle/>
          <a:p>
            <a:r>
              <a:rPr lang="en-US" altLang="x-none">
                <a:ea typeface="ＭＳ Ｐゴシック" charset="-128"/>
              </a:rPr>
              <a:t>Internet2</a:t>
            </a:r>
          </a:p>
        </p:txBody>
      </p:sp>
      <p:sp>
        <p:nvSpPr>
          <p:cNvPr id="117763" name="Rectangle 7"/>
          <p:cNvSpPr>
            <a:spLocks noChangeArrowheads="1"/>
          </p:cNvSpPr>
          <p:nvPr/>
        </p:nvSpPr>
        <p:spPr bwMode="auto">
          <a:xfrm>
            <a:off x="387350" y="6408738"/>
            <a:ext cx="617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400"/>
              <a:t>\</a:t>
            </a:r>
          </a:p>
        </p:txBody>
      </p:sp>
      <p:pic>
        <p:nvPicPr>
          <p:cNvPr id="117764"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9350" y="1377950"/>
            <a:ext cx="710565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838" y="6483350"/>
            <a:ext cx="6691312" cy="254000"/>
          </a:xfrm>
          <a:prstGeom prst="rect">
            <a:avLst/>
          </a:prstGeom>
        </p:spPr>
        <p:txBody>
          <a:bodyPr wrap="none">
            <a:spAutoFit/>
          </a:bodyPr>
          <a:lstStyle/>
          <a:p>
            <a:pPr>
              <a:defRPr/>
            </a:pPr>
            <a:r>
              <a:rPr lang="en-US" sz="1050" dirty="0">
                <a:ea typeface="ＭＳ Ｐゴシック" charset="0"/>
                <a:cs typeface="ＭＳ Ｐゴシック" charset="0"/>
              </a:rPr>
              <a:t>http://noc.net.internet2.edu/i2network/maps-documentation/maps.html#Internet2 Combined Infrastructure Network Map</a:t>
            </a:r>
          </a:p>
        </p:txBody>
      </p:sp>
    </p:spTree>
    <p:extLst>
      <p:ext uri="{BB962C8B-B14F-4D97-AF65-F5344CB8AC3E}">
        <p14:creationId xmlns:p14="http://schemas.microsoft.com/office/powerpoint/2010/main" val="1469669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65055F5-9DB8-7447-96E1-EF12C99C329A}" type="slidenum">
              <a:rPr lang="en-US" altLang="x-none" sz="1200">
                <a:latin typeface="Tahoma" charset="0"/>
              </a:rPr>
              <a:pPr/>
              <a:t>27</a:t>
            </a:fld>
            <a:endParaRPr lang="en-US" altLang="x-none" sz="1200">
              <a:latin typeface="Tahoma" charset="0"/>
            </a:endParaRPr>
          </a:p>
        </p:txBody>
      </p:sp>
      <p:sp>
        <p:nvSpPr>
          <p:cNvPr id="119810" name="Rectangle 2"/>
          <p:cNvSpPr>
            <a:spLocks noGrp="1" noChangeArrowheads="1"/>
          </p:cNvSpPr>
          <p:nvPr>
            <p:ph type="title"/>
          </p:nvPr>
        </p:nvSpPr>
        <p:spPr/>
        <p:txBody>
          <a:bodyPr/>
          <a:lstStyle/>
          <a:p>
            <a:r>
              <a:rPr lang="en-US" altLang="zh-CN">
                <a:ea typeface="ＭＳ Ｐゴシック" charset="-128"/>
              </a:rPr>
              <a:t>Internet2</a:t>
            </a:r>
            <a:endParaRPr lang="en-US" altLang="x-none">
              <a:ea typeface="ＭＳ Ｐゴシック" charset="-128"/>
            </a:endParaRPr>
          </a:p>
        </p:txBody>
      </p:sp>
      <p:sp>
        <p:nvSpPr>
          <p:cNvPr id="119811" name="Rectangle 7"/>
          <p:cNvSpPr>
            <a:spLocks noChangeArrowheads="1"/>
          </p:cNvSpPr>
          <p:nvPr/>
        </p:nvSpPr>
        <p:spPr bwMode="auto">
          <a:xfrm>
            <a:off x="387350" y="625475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2000" dirty="0"/>
              <a:t>http://</a:t>
            </a:r>
            <a:r>
              <a:rPr lang="en-US" altLang="x-none" sz="2000" dirty="0" err="1"/>
              <a:t>atlas.grnoc.iu.edu</a:t>
            </a:r>
            <a:r>
              <a:rPr lang="en-US" altLang="x-none" sz="2000" dirty="0"/>
              <a:t>/</a:t>
            </a:r>
            <a:r>
              <a:rPr lang="en-US" altLang="x-none" sz="2000" dirty="0" err="1"/>
              <a:t>atlas.cgi?map_name</a:t>
            </a:r>
            <a:r>
              <a:rPr lang="en-US" altLang="x-none" sz="2000" dirty="0"/>
              <a:t>=Internet2%20IP%20Layer</a:t>
            </a:r>
          </a:p>
        </p:txBody>
      </p:sp>
      <p:pic>
        <p:nvPicPr>
          <p:cNvPr id="11981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09700"/>
            <a:ext cx="9156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58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E48A9B8-5535-A240-9926-B3E3D63B3E85}" type="slidenum">
              <a:rPr lang="en-US" altLang="x-none" sz="1200">
                <a:latin typeface="Tahoma" charset="0"/>
              </a:rPr>
              <a:pPr/>
              <a:t>28</a:t>
            </a:fld>
            <a:endParaRPr lang="en-US" altLang="x-none" sz="1200">
              <a:latin typeface="Tahoma" charset="0"/>
            </a:endParaRPr>
          </a:p>
        </p:txBody>
      </p:sp>
      <p:sp>
        <p:nvSpPr>
          <p:cNvPr id="121858" name="Rectangle 2"/>
          <p:cNvSpPr>
            <a:spLocks noGrp="1" noChangeArrowheads="1"/>
          </p:cNvSpPr>
          <p:nvPr>
            <p:ph type="title"/>
          </p:nvPr>
        </p:nvSpPr>
        <p:spPr/>
        <p:txBody>
          <a:bodyPr/>
          <a:lstStyle/>
          <a:p>
            <a:r>
              <a:rPr lang="en-US" altLang="x-none" sz="3200" dirty="0">
                <a:ea typeface="ＭＳ Ｐゴシック" charset="-128"/>
              </a:rPr>
              <a:t>XMU </a:t>
            </a:r>
            <a:r>
              <a:rPr lang="en-US" altLang="zh-CN" sz="3200" dirty="0">
                <a:ea typeface="ＭＳ Ｐゴシック" charset="-128"/>
              </a:rPr>
              <a:t>Internet Connection</a:t>
            </a:r>
            <a:endParaRPr lang="en-US" altLang="x-none" sz="3200" dirty="0">
              <a:ea typeface="ＭＳ Ｐゴシック" charset="-128"/>
            </a:endParaRPr>
          </a:p>
        </p:txBody>
      </p:sp>
      <p:sp>
        <p:nvSpPr>
          <p:cNvPr id="121859" name="Rectangle 3"/>
          <p:cNvSpPr>
            <a:spLocks noGrp="1" noChangeArrowheads="1"/>
          </p:cNvSpPr>
          <p:nvPr>
            <p:ph type="body" idx="1"/>
          </p:nvPr>
        </p:nvSpPr>
        <p:spPr>
          <a:xfrm>
            <a:off x="539750" y="1530350"/>
            <a:ext cx="8312150" cy="4656138"/>
          </a:xfrm>
        </p:spPr>
        <p:txBody>
          <a:bodyPr/>
          <a:lstStyle/>
          <a:p>
            <a:pPr>
              <a:lnSpc>
                <a:spcPct val="80000"/>
              </a:lnSpc>
              <a:buFont typeface="ZapfDingbats" charset="0"/>
              <a:buNone/>
            </a:pPr>
            <a:endParaRPr lang="en-US" altLang="zh-CN" sz="3200" dirty="0">
              <a:ea typeface="ＭＳ Ｐゴシック" charset="-128"/>
            </a:endParaRPr>
          </a:p>
          <a:p>
            <a:pPr>
              <a:lnSpc>
                <a:spcPct val="80000"/>
              </a:lnSpc>
              <a:buFont typeface="ZapfDingbats" charset="0"/>
              <a:buNone/>
            </a:pPr>
            <a:r>
              <a:rPr lang="en-US" altLang="x-none" sz="3200" dirty="0">
                <a:ea typeface="ＭＳ Ｐゴシック" charset="-128"/>
              </a:rPr>
              <a:t>Try traceroute from XMU to </a:t>
            </a: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www.microsoft.com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www.baidu.com</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zh-CN" sz="3200" dirty="0" err="1">
                <a:ea typeface="ＭＳ Ｐゴシック" charset="-128"/>
              </a:rPr>
              <a:t>www.sina.com.cn</a:t>
            </a:r>
            <a:endParaRPr lang="en-US" altLang="x-none" sz="3200" dirty="0">
              <a:ea typeface="ＭＳ Ｐゴシック" charset="-128"/>
            </a:endParaRPr>
          </a:p>
          <a:p>
            <a:pPr>
              <a:lnSpc>
                <a:spcPct val="80000"/>
              </a:lnSpc>
              <a:buFont typeface="Courier New" panose="02070309020205020404" pitchFamily="49" charset="0"/>
              <a:buChar char="o"/>
            </a:pPr>
            <a:r>
              <a:rPr lang="en-US" altLang="x-none" sz="3200" dirty="0">
                <a:ea typeface="ＭＳ Ｐゴシック" charset="-128"/>
              </a:rPr>
              <a:t> </a:t>
            </a:r>
            <a:r>
              <a:rPr lang="en-US" altLang="x-none" sz="3200" dirty="0" err="1">
                <a:ea typeface="ＭＳ Ｐゴシック" charset="-128"/>
              </a:rPr>
              <a:t>www.</a:t>
            </a:r>
            <a:r>
              <a:rPr lang="en-US" altLang="zh-CN" sz="3200" dirty="0" err="1">
                <a:ea typeface="ＭＳ Ｐゴシック" charset="-128"/>
              </a:rPr>
              <a:t>taobao</a:t>
            </a:r>
            <a:r>
              <a:rPr lang="en-US" altLang="x-none" sz="3200" dirty="0" err="1">
                <a:ea typeface="ＭＳ Ｐゴシック" charset="-128"/>
              </a:rPr>
              <a:t>.com</a:t>
            </a:r>
            <a:endParaRPr lang="en-US" altLang="x-none" sz="3200" dirty="0">
              <a:ea typeface="ＭＳ Ｐゴシック" charset="-128"/>
            </a:endParaRPr>
          </a:p>
        </p:txBody>
      </p:sp>
    </p:spTree>
    <p:extLst>
      <p:ext uri="{BB962C8B-B14F-4D97-AF65-F5344CB8AC3E}">
        <p14:creationId xmlns:p14="http://schemas.microsoft.com/office/powerpoint/2010/main" val="314931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C012DAC-D309-6546-8F69-600EB9436ECE}" type="slidenum">
              <a:rPr lang="en-US" altLang="x-none" sz="1200">
                <a:latin typeface="Tahoma" charset="0"/>
              </a:rPr>
              <a:pPr/>
              <a:t>29</a:t>
            </a:fld>
            <a:endParaRPr lang="en-US" altLang="x-none" sz="1200">
              <a:latin typeface="Tahoma" charset="0"/>
            </a:endParaRPr>
          </a:p>
        </p:txBody>
      </p:sp>
      <p:sp>
        <p:nvSpPr>
          <p:cNvPr id="123906" name="Rectangle 15"/>
          <p:cNvSpPr>
            <a:spLocks noGrp="1" noChangeArrowheads="1"/>
          </p:cNvSpPr>
          <p:nvPr>
            <p:ph type="title"/>
          </p:nvPr>
        </p:nvSpPr>
        <p:spPr>
          <a:xfrm>
            <a:off x="0" y="6330950"/>
            <a:ext cx="3429000" cy="533400"/>
          </a:xfrm>
        </p:spPr>
        <p:txBody>
          <a:bodyPr/>
          <a:lstStyle/>
          <a:p>
            <a:r>
              <a:rPr lang="en-US" altLang="x-none" sz="1800">
                <a:ea typeface="ＭＳ Ｐゴシック" charset="-128"/>
              </a:rPr>
              <a:t>Qwest Backbone Map</a:t>
            </a:r>
          </a:p>
        </p:txBody>
      </p:sp>
      <p:sp>
        <p:nvSpPr>
          <p:cNvPr id="2" name="Rectangle 1"/>
          <p:cNvSpPr/>
          <p:nvPr/>
        </p:nvSpPr>
        <p:spPr>
          <a:xfrm>
            <a:off x="463550" y="387350"/>
            <a:ext cx="7662863" cy="646113"/>
          </a:xfrm>
          <a:prstGeom prst="rect">
            <a:avLst/>
          </a:prstGeom>
        </p:spPr>
        <p:txBody>
          <a:bodyPr wrap="none">
            <a:spAutoFit/>
          </a:bodyPr>
          <a:lstStyle/>
          <a:p>
            <a:pPr>
              <a:defRPr/>
            </a:pPr>
            <a:r>
              <a:rPr lang="en-US" altLang="zh-CN" sz="3600" u="sng" kern="0" dirty="0">
                <a:solidFill>
                  <a:srgbClr val="3333CC"/>
                </a:solidFill>
                <a:latin typeface="Comic Sans MS" charset="0"/>
                <a:ea typeface="宋体" charset="0"/>
                <a:cs typeface="宋体" charset="0"/>
              </a:rPr>
              <a:t>Qwest (</a:t>
            </a:r>
            <a:r>
              <a:rPr lang="en-US" altLang="zh-CN" sz="3600" u="sng" kern="0" dirty="0" err="1">
                <a:solidFill>
                  <a:srgbClr val="3333CC"/>
                </a:solidFill>
                <a:latin typeface="Comic Sans MS" charset="0"/>
                <a:ea typeface="宋体" charset="0"/>
                <a:cs typeface="宋体" charset="0"/>
              </a:rPr>
              <a:t>CentryLink</a:t>
            </a:r>
            <a:r>
              <a:rPr lang="en-US" altLang="zh-CN" sz="3600" u="sng" kern="0" dirty="0">
                <a:solidFill>
                  <a:srgbClr val="3333CC"/>
                </a:solidFill>
                <a:latin typeface="Comic Sans MS" charset="0"/>
                <a:ea typeface="宋体" charset="0"/>
                <a:cs typeface="宋体" charset="0"/>
              </a:rPr>
              <a:t>) Network Maps</a:t>
            </a:r>
            <a:endParaRPr lang="en-US" dirty="0">
              <a:ea typeface="ＭＳ Ｐゴシック" charset="0"/>
              <a:cs typeface="ＭＳ Ｐゴシック" charset="0"/>
            </a:endParaRPr>
          </a:p>
        </p:txBody>
      </p:sp>
      <p:sp>
        <p:nvSpPr>
          <p:cNvPr id="123908" name="Rectangle 2"/>
          <p:cNvSpPr>
            <a:spLocks noChangeArrowheads="1"/>
          </p:cNvSpPr>
          <p:nvPr/>
        </p:nvSpPr>
        <p:spPr bwMode="auto">
          <a:xfrm>
            <a:off x="3130550" y="6559550"/>
            <a:ext cx="444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http://www.centurylink.com/business/resource-center/network-maps/</a:t>
            </a:r>
          </a:p>
        </p:txBody>
      </p:sp>
      <p:pic>
        <p:nvPicPr>
          <p:cNvPr id="1239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1454150"/>
            <a:ext cx="76263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4"/>
          <p:cNvSpPr>
            <a:spLocks noChangeArrowheads="1"/>
          </p:cNvSpPr>
          <p:nvPr/>
        </p:nvSpPr>
        <p:spPr bwMode="auto">
          <a:xfrm>
            <a:off x="3121025" y="6254750"/>
            <a:ext cx="5724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a:t>http://www.centurylink.com/business/asset/network-map/ip-mpls-network-nm090930.pdf</a:t>
            </a:r>
          </a:p>
        </p:txBody>
      </p:sp>
    </p:spTree>
    <p:extLst>
      <p:ext uri="{BB962C8B-B14F-4D97-AF65-F5344CB8AC3E}">
        <p14:creationId xmlns:p14="http://schemas.microsoft.com/office/powerpoint/2010/main" val="18852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FB041A7-3E01-5540-80F2-3D9B980E31E1}" type="slidenum">
              <a:rPr lang="en-US" altLang="x-none" sz="1200">
                <a:latin typeface="Tahoma" charset="0"/>
              </a:rPr>
              <a:pPr/>
              <a:t>3</a:t>
            </a:fld>
            <a:endParaRPr lang="en-US" altLang="x-none" sz="1200">
              <a:latin typeface="Tahoma" charset="0"/>
            </a:endParaRPr>
          </a:p>
        </p:txBody>
      </p:sp>
      <p:sp>
        <p:nvSpPr>
          <p:cNvPr id="21506" name="Rectangle 2"/>
          <p:cNvSpPr>
            <a:spLocks noGrp="1" noChangeArrowheads="1"/>
          </p:cNvSpPr>
          <p:nvPr>
            <p:ph type="title"/>
          </p:nvPr>
        </p:nvSpPr>
        <p:spPr/>
        <p:txBody>
          <a:bodyPr/>
          <a:lstStyle/>
          <a:p>
            <a:r>
              <a:rPr lang="en-US" altLang="x-none" dirty="0">
                <a:ea typeface="ＭＳ Ｐゴシック" charset="-128"/>
              </a:rPr>
              <a:t>Admin</a:t>
            </a:r>
            <a:r>
              <a:rPr lang="en-US" altLang="zh-CN" dirty="0">
                <a:ea typeface="ＭＳ Ｐゴシック" charset="-128"/>
              </a:rPr>
              <a:t>.</a:t>
            </a:r>
            <a:endParaRPr lang="en-US" altLang="x-none" dirty="0">
              <a:ea typeface="ＭＳ Ｐゴシック" charset="-128"/>
            </a:endParaRPr>
          </a:p>
        </p:txBody>
      </p:sp>
      <p:sp>
        <p:nvSpPr>
          <p:cNvPr id="21507" name="Rectangle 3"/>
          <p:cNvSpPr>
            <a:spLocks noGrp="1" noChangeArrowheads="1"/>
          </p:cNvSpPr>
          <p:nvPr>
            <p:ph type="body" idx="1"/>
          </p:nvPr>
        </p:nvSpPr>
        <p:spPr>
          <a:xfrm>
            <a:off x="533400" y="1377950"/>
            <a:ext cx="7783513" cy="4656138"/>
          </a:xfrm>
        </p:spPr>
        <p:txBody>
          <a:bodyPr/>
          <a:lstStyle/>
          <a:p>
            <a:pPr>
              <a:buFont typeface="Wingdings" pitchFamily="2" charset="2"/>
              <a:buChar char="q"/>
            </a:pPr>
            <a:r>
              <a:rPr lang="en-US" altLang="x-none" dirty="0">
                <a:ea typeface="ＭＳ Ｐゴシック" charset="-128"/>
              </a:rPr>
              <a:t>If</a:t>
            </a:r>
            <a:r>
              <a:rPr lang="zh-CN" altLang="en-US" dirty="0">
                <a:ea typeface="ＭＳ Ｐゴシック" charset="-128"/>
              </a:rPr>
              <a:t> </a:t>
            </a:r>
            <a:r>
              <a:rPr lang="en-US" altLang="zh-CN" dirty="0">
                <a:ea typeface="ＭＳ Ｐゴシック" charset="-128"/>
              </a:rPr>
              <a:t>you</a:t>
            </a:r>
            <a:r>
              <a:rPr lang="zh-CN" altLang="en-US" dirty="0">
                <a:ea typeface="ＭＳ Ｐゴシック" charset="-128"/>
              </a:rPr>
              <a:t> </a:t>
            </a:r>
            <a:r>
              <a:rPr lang="en-US" altLang="zh-CN" dirty="0">
                <a:ea typeface="ＭＳ Ｐゴシック" charset="-128"/>
              </a:rPr>
              <a:t>haven't</a:t>
            </a:r>
            <a:r>
              <a:rPr lang="zh-CN" altLang="en-US" dirty="0">
                <a:ea typeface="ＭＳ Ｐゴシック" charset="-128"/>
              </a:rPr>
              <a:t> </a:t>
            </a:r>
            <a:r>
              <a:rPr lang="en-US" altLang="zh-CN" dirty="0">
                <a:ea typeface="ＭＳ Ｐゴシック" charset="-128"/>
              </a:rPr>
              <a:t>filled</a:t>
            </a:r>
            <a:r>
              <a:rPr lang="zh-CN" altLang="en-US" dirty="0">
                <a:ea typeface="ＭＳ Ｐゴシック" charset="-128"/>
              </a:rPr>
              <a:t> </a:t>
            </a:r>
            <a:r>
              <a:rPr lang="en-US" altLang="zh-CN" dirty="0">
                <a:ea typeface="ＭＳ Ｐゴシック" charset="-128"/>
              </a:rPr>
              <a:t>out</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survey,</a:t>
            </a:r>
            <a:r>
              <a:rPr lang="zh-CN" altLang="en-US" dirty="0">
                <a:ea typeface="ＭＳ Ｐゴシック" charset="-128"/>
              </a:rPr>
              <a:t> </a:t>
            </a:r>
            <a:r>
              <a:rPr lang="en-US" altLang="zh-CN" dirty="0">
                <a:ea typeface="ＭＳ Ｐゴシック" charset="-128"/>
              </a:rPr>
              <a:t>please</a:t>
            </a:r>
            <a:r>
              <a:rPr lang="zh-CN" altLang="en-US" dirty="0">
                <a:ea typeface="ＭＳ Ｐゴシック" charset="-128"/>
              </a:rPr>
              <a:t> </a:t>
            </a:r>
            <a:r>
              <a:rPr lang="en-US" altLang="zh-CN" dirty="0">
                <a:ea typeface="ＭＳ Ｐゴシック" charset="-128"/>
              </a:rPr>
              <a:t>go</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the</a:t>
            </a:r>
            <a:r>
              <a:rPr lang="zh-CN" altLang="en-US" dirty="0">
                <a:ea typeface="ＭＳ Ｐゴシック" charset="-128"/>
              </a:rPr>
              <a:t> </a:t>
            </a:r>
            <a:r>
              <a:rPr lang="en-US" altLang="zh-CN" dirty="0">
                <a:ea typeface="ＭＳ Ｐゴシック" charset="-128"/>
              </a:rPr>
              <a:t>class</a:t>
            </a:r>
            <a:r>
              <a:rPr lang="zh-CN" altLang="en-US" dirty="0">
                <a:ea typeface="ＭＳ Ｐゴシック" charset="-128"/>
              </a:rPr>
              <a:t> </a:t>
            </a:r>
            <a:r>
              <a:rPr lang="en-US" altLang="zh-CN" dirty="0">
                <a:ea typeface="ＭＳ Ｐゴシック" charset="-128"/>
              </a:rPr>
              <a:t>website</a:t>
            </a:r>
            <a:r>
              <a:rPr lang="zh-CN" altLang="en-US" dirty="0">
                <a:ea typeface="ＭＳ Ｐゴシック" charset="-128"/>
              </a:rPr>
              <a:t> </a:t>
            </a:r>
            <a:r>
              <a:rPr lang="en-US" altLang="zh-CN" dirty="0">
                <a:ea typeface="ＭＳ Ｐゴシック" charset="-128"/>
              </a:rPr>
              <a:t>to</a:t>
            </a:r>
            <a:r>
              <a:rPr lang="zh-CN" altLang="en-US" dirty="0">
                <a:ea typeface="ＭＳ Ｐゴシック" charset="-128"/>
              </a:rPr>
              <a:t> </a:t>
            </a:r>
            <a:r>
              <a:rPr lang="en-US" altLang="zh-CN" dirty="0">
                <a:ea typeface="ＭＳ Ｐゴシック" charset="-128"/>
              </a:rPr>
              <a:t>do</a:t>
            </a:r>
            <a:r>
              <a:rPr lang="zh-CN" altLang="en-US" dirty="0">
                <a:ea typeface="ＭＳ Ｐゴシック" charset="-128"/>
              </a:rPr>
              <a:t> </a:t>
            </a:r>
            <a:r>
              <a:rPr lang="en-US" altLang="zh-CN" dirty="0">
                <a:ea typeface="ＭＳ Ｐゴシック" charset="-128"/>
              </a:rPr>
              <a:t>so</a:t>
            </a:r>
            <a:endParaRPr lang="en-US" altLang="x-none" dirty="0">
              <a:ea typeface="ＭＳ Ｐゴシック" charset="-128"/>
            </a:endParaRPr>
          </a:p>
        </p:txBody>
      </p:sp>
    </p:spTree>
    <p:extLst>
      <p:ext uri="{BB962C8B-B14F-4D97-AF65-F5344CB8AC3E}">
        <p14:creationId xmlns:p14="http://schemas.microsoft.com/office/powerpoint/2010/main" val="2317100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Level3</a:t>
            </a:r>
            <a:r>
              <a:rPr lang="zh-CN" altLang="en-US" dirty="0"/>
              <a:t> </a:t>
            </a:r>
            <a:r>
              <a:rPr lang="en-US" altLang="zh-CN" dirty="0"/>
              <a:t>(now</a:t>
            </a:r>
            <a:r>
              <a:rPr lang="zh-CN" altLang="en-US" dirty="0"/>
              <a:t> </a:t>
            </a:r>
            <a:r>
              <a:rPr lang="en-US" altLang="zh-CN" dirty="0"/>
              <a:t>part</a:t>
            </a:r>
            <a:r>
              <a:rPr lang="zh-CN" altLang="en-US" dirty="0"/>
              <a:t> </a:t>
            </a:r>
            <a:r>
              <a:rPr lang="en-US" altLang="zh-CN" dirty="0"/>
              <a:t>of</a:t>
            </a:r>
            <a:r>
              <a:rPr lang="zh-CN" altLang="en-US" dirty="0"/>
              <a:t> </a:t>
            </a:r>
            <a:r>
              <a:rPr lang="en-US" altLang="zh-CN" dirty="0"/>
              <a:t>LUMEN)</a:t>
            </a:r>
            <a:r>
              <a:rPr lang="en-US" dirty="0"/>
              <a:t> Network Map</a:t>
            </a:r>
          </a:p>
        </p:txBody>
      </p:sp>
      <p:sp>
        <p:nvSpPr>
          <p:cNvPr id="3" name="Slide Number Placeholder 2"/>
          <p:cNvSpPr>
            <a:spLocks noGrp="1"/>
          </p:cNvSpPr>
          <p:nvPr>
            <p:ph type="sldNum" sz="quarter" idx="12"/>
          </p:nvPr>
        </p:nvSpPr>
        <p:spPr/>
        <p:txBody>
          <a:bodyPr/>
          <a:lstStyle/>
          <a:p>
            <a:fld id="{D047F633-3331-744E-AFAB-5186F7023FA2}" type="slidenum">
              <a:rPr lang="en-US" altLang="x-none" smtClean="0"/>
              <a:pPr/>
              <a:t>30</a:t>
            </a:fld>
            <a:endParaRPr lang="en-US" altLang="x-none"/>
          </a:p>
        </p:txBody>
      </p:sp>
      <p:sp>
        <p:nvSpPr>
          <p:cNvPr id="4" name="Rectangle 3"/>
          <p:cNvSpPr/>
          <p:nvPr/>
        </p:nvSpPr>
        <p:spPr>
          <a:xfrm>
            <a:off x="463550" y="6272768"/>
            <a:ext cx="5767348" cy="369332"/>
          </a:xfrm>
          <a:prstGeom prst="rect">
            <a:avLst/>
          </a:prstGeom>
        </p:spPr>
        <p:txBody>
          <a:bodyPr wrap="none">
            <a:spAutoFit/>
          </a:bodyPr>
          <a:lstStyle/>
          <a:p>
            <a:r>
              <a:rPr lang="en-US" sz="1800" dirty="0"/>
              <a:t>https://</a:t>
            </a:r>
            <a:r>
              <a:rPr lang="en-US" sz="1800" dirty="0" err="1"/>
              <a:t>www.lumen.com</a:t>
            </a:r>
            <a:r>
              <a:rPr lang="en-US" sz="1800" dirty="0"/>
              <a:t>/</a:t>
            </a:r>
            <a:r>
              <a:rPr lang="en-US" sz="1800" dirty="0" err="1"/>
              <a:t>en</a:t>
            </a:r>
            <a:r>
              <a:rPr lang="en-US" sz="1800" dirty="0"/>
              <a:t>-us/resources/network-</a:t>
            </a:r>
            <a:r>
              <a:rPr lang="en-US" sz="1800" dirty="0" err="1"/>
              <a:t>maps.html</a:t>
            </a:r>
            <a:endParaRPr lang="en-US" sz="1800" dirty="0"/>
          </a:p>
        </p:txBody>
      </p:sp>
      <p:pic>
        <p:nvPicPr>
          <p:cNvPr id="5" name="Picture 4">
            <a:extLst>
              <a:ext uri="{FF2B5EF4-FFF2-40B4-BE49-F238E27FC236}">
                <a16:creationId xmlns:a16="http://schemas.microsoft.com/office/drawing/2014/main" id="{14A699AC-F6BD-8B40-8CED-59552C785F83}"/>
              </a:ext>
            </a:extLst>
          </p:cNvPr>
          <p:cNvPicPr>
            <a:picLocks noChangeAspect="1"/>
          </p:cNvPicPr>
          <p:nvPr/>
        </p:nvPicPr>
        <p:blipFill>
          <a:blip r:embed="rId2"/>
          <a:stretch>
            <a:fillRect/>
          </a:stretch>
        </p:blipFill>
        <p:spPr>
          <a:xfrm>
            <a:off x="487734" y="1911350"/>
            <a:ext cx="7997473" cy="3354922"/>
          </a:xfrm>
          <a:prstGeom prst="rect">
            <a:avLst/>
          </a:prstGeom>
        </p:spPr>
      </p:pic>
    </p:spTree>
    <p:extLst>
      <p:ext uri="{BB962C8B-B14F-4D97-AF65-F5344CB8AC3E}">
        <p14:creationId xmlns:p14="http://schemas.microsoft.com/office/powerpoint/2010/main" val="357092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7391F22C-331B-1048-84D7-F840A7F21414}" type="slidenum">
              <a:rPr lang="en-US" altLang="x-none" sz="1200">
                <a:latin typeface="Tahoma" charset="0"/>
              </a:rPr>
              <a:pPr/>
              <a:t>31</a:t>
            </a:fld>
            <a:endParaRPr lang="en-US" altLang="x-none" sz="1200">
              <a:latin typeface="Tahoma" charset="0"/>
            </a:endParaRPr>
          </a:p>
        </p:txBody>
      </p:sp>
      <p:sp>
        <p:nvSpPr>
          <p:cNvPr id="125954" name="Rectangle 2"/>
          <p:cNvSpPr>
            <a:spLocks noGrp="1" noChangeArrowheads="1"/>
          </p:cNvSpPr>
          <p:nvPr>
            <p:ph type="title"/>
          </p:nvPr>
        </p:nvSpPr>
        <p:spPr>
          <a:xfrm>
            <a:off x="452438" y="158750"/>
            <a:ext cx="7783512" cy="1146175"/>
          </a:xfrm>
        </p:spPr>
        <p:txBody>
          <a:bodyPr/>
          <a:lstStyle/>
          <a:p>
            <a:r>
              <a:rPr lang="en-US" altLang="zh-CN" sz="3600">
                <a:ea typeface="ＭＳ Ｐゴシック" charset="-128"/>
              </a:rPr>
              <a:t>Internet ISP Connectivity</a:t>
            </a:r>
            <a:endParaRPr lang="en-US" altLang="x-none" sz="3600">
              <a:ea typeface="ＭＳ Ｐゴシック" charset="-128"/>
            </a:endParaRPr>
          </a:p>
        </p:txBody>
      </p:sp>
      <p:sp>
        <p:nvSpPr>
          <p:cNvPr id="125955" name="Rectangle 3"/>
          <p:cNvSpPr>
            <a:spLocks noGrp="1" noChangeArrowheads="1"/>
          </p:cNvSpPr>
          <p:nvPr>
            <p:ph type="body" idx="1"/>
          </p:nvPr>
        </p:nvSpPr>
        <p:spPr>
          <a:xfrm>
            <a:off x="533400" y="1454150"/>
            <a:ext cx="3511550" cy="5108575"/>
          </a:xfrm>
        </p:spPr>
        <p:txBody>
          <a:bodyPr/>
          <a:lstStyle/>
          <a:p>
            <a:pPr>
              <a:buFont typeface="Wingdings" pitchFamily="2" charset="2"/>
              <a:buChar char="q"/>
            </a:pPr>
            <a:r>
              <a:rPr lang="en-US" altLang="zh-CN" sz="2000" dirty="0">
                <a:ea typeface="ＭＳ Ｐゴシック" charset="-128"/>
              </a:rPr>
              <a:t>R</a:t>
            </a:r>
            <a:r>
              <a:rPr lang="en-US" altLang="x-none" sz="2000" dirty="0">
                <a:ea typeface="ＭＳ Ｐゴシック" charset="-128"/>
              </a:rPr>
              <a:t>oughly hierarchical</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Divided into tiers</a:t>
            </a:r>
          </a:p>
          <a:p>
            <a:pPr lvl="1">
              <a:buFont typeface="Courier New" panose="02070309020205020404" pitchFamily="49" charset="0"/>
              <a:buChar char="o"/>
            </a:pPr>
            <a:r>
              <a:rPr lang="en-US" altLang="zh-CN" sz="1600" dirty="0">
                <a:ea typeface="ＭＳ Ｐゴシック" charset="-128"/>
              </a:rPr>
              <a:t>Tier-1 ISPs are also called backbone providers, e.g., AT&amp;T, Verizon, Sprint, Level 3, Qwest</a:t>
            </a:r>
          </a:p>
          <a:p>
            <a:pPr lvl="1"/>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An ISP runs (private) </a:t>
            </a:r>
            <a:r>
              <a:rPr lang="en-US" altLang="zh-CN" sz="2000" dirty="0">
                <a:solidFill>
                  <a:schemeClr val="accent2"/>
                </a:solidFill>
                <a:ea typeface="ＭＳ Ｐゴシック" charset="-128"/>
              </a:rPr>
              <a:t>Points of Presence (</a:t>
            </a:r>
            <a:r>
              <a:rPr lang="en-US" altLang="zh-CN" sz="2000" dirty="0" err="1">
                <a:solidFill>
                  <a:schemeClr val="accent2"/>
                </a:solidFill>
                <a:ea typeface="ＭＳ Ｐゴシック" charset="-128"/>
              </a:rPr>
              <a:t>PoP</a:t>
            </a:r>
            <a:r>
              <a:rPr lang="en-US" altLang="zh-CN" sz="2000" dirty="0">
                <a:solidFill>
                  <a:schemeClr val="accent2"/>
                </a:solidFill>
                <a:ea typeface="ＭＳ Ｐゴシック" charset="-128"/>
              </a:rPr>
              <a:t>)</a:t>
            </a:r>
            <a:r>
              <a:rPr lang="en-US" altLang="zh-CN" sz="2000" dirty="0">
                <a:ea typeface="ＭＳ Ｐゴシック" charset="-128"/>
              </a:rPr>
              <a:t> where its customers and other ISPs connect to it</a:t>
            </a:r>
          </a:p>
          <a:p>
            <a:endParaRPr lang="en-US" altLang="zh-CN" sz="1600" dirty="0">
              <a:ea typeface="ＭＳ Ｐゴシック" charset="-128"/>
            </a:endParaRPr>
          </a:p>
          <a:p>
            <a:pPr>
              <a:buFont typeface="Wingdings" pitchFamily="2" charset="2"/>
              <a:buChar char="q"/>
            </a:pPr>
            <a:r>
              <a:rPr lang="en-US" altLang="zh-CN" sz="2000" dirty="0">
                <a:ea typeface="ＭＳ Ｐゴシック" charset="-128"/>
              </a:rPr>
              <a:t>ISPs also connect at (public) </a:t>
            </a:r>
            <a:r>
              <a:rPr lang="en-US" altLang="zh-CN" sz="2000" dirty="0">
                <a:solidFill>
                  <a:schemeClr val="accent2"/>
                </a:solidFill>
                <a:ea typeface="ＭＳ Ｐゴシック" charset="-128"/>
              </a:rPr>
              <a:t>Internet Exchange Point (IXP)</a:t>
            </a:r>
            <a:endParaRPr lang="en-US" altLang="zh-CN" sz="2000" dirty="0">
              <a:ea typeface="ＭＳ Ｐゴシック" charset="-128"/>
            </a:endParaRPr>
          </a:p>
          <a:p>
            <a:pPr lvl="1">
              <a:buFont typeface="Courier New" panose="02070309020205020404" pitchFamily="49" charset="0"/>
              <a:buChar char="o"/>
            </a:pPr>
            <a:r>
              <a:rPr lang="en-US" altLang="zh-CN" sz="1600" dirty="0">
                <a:ea typeface="ＭＳ Ｐゴシック" charset="-128"/>
              </a:rPr>
              <a:t>public peering</a:t>
            </a:r>
          </a:p>
        </p:txBody>
      </p:sp>
      <p:graphicFrame>
        <p:nvGraphicFramePr>
          <p:cNvPr id="125956" name="Object 4"/>
          <p:cNvGraphicFramePr>
            <a:graphicFrameLocks noChangeAspect="1"/>
          </p:cNvGraphicFramePr>
          <p:nvPr/>
        </p:nvGraphicFramePr>
        <p:xfrm>
          <a:off x="3892550" y="1606550"/>
          <a:ext cx="5029200" cy="4524375"/>
        </p:xfrm>
        <a:graphic>
          <a:graphicData uri="http://schemas.openxmlformats.org/presentationml/2006/ole">
            <mc:AlternateContent xmlns:mc="http://schemas.openxmlformats.org/markup-compatibility/2006">
              <mc:Choice xmlns:v="urn:schemas-microsoft-com:vml" Requires="v">
                <p:oleObj spid="_x0000_s91193" name="Photo Editor Photo" r:id="rId4" imgW="10619048" imgH="9554909" progId="MSPhotoEd.3">
                  <p:embed/>
                </p:oleObj>
              </mc:Choice>
              <mc:Fallback>
                <p:oleObj name="Photo Editor Photo" r:id="rId4" imgW="10619048" imgH="9554909" progId="MSPhotoEd.3">
                  <p:embed/>
                  <p:pic>
                    <p:nvPicPr>
                      <p:cNvPr id="1259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550" y="1606550"/>
                        <a:ext cx="502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5957" name="Rectangle 5"/>
          <p:cNvSpPr>
            <a:spLocks noChangeArrowheads="1"/>
          </p:cNvSpPr>
          <p:nvPr/>
        </p:nvSpPr>
        <p:spPr bwMode="auto">
          <a:xfrm>
            <a:off x="671513" y="6470650"/>
            <a:ext cx="681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800" dirty="0"/>
              <a:t>http://</a:t>
            </a:r>
            <a:r>
              <a:rPr lang="en-US" altLang="x-none" sz="1800" dirty="0" err="1"/>
              <a:t>en.wikipedia.org</a:t>
            </a:r>
            <a:r>
              <a:rPr lang="en-US" altLang="x-none" sz="1800" dirty="0"/>
              <a:t>/wiki/</a:t>
            </a:r>
            <a:r>
              <a:rPr lang="en-US" altLang="x-none" sz="1800" dirty="0" err="1"/>
              <a:t>List_of_Internet_exchange_points_by_size</a:t>
            </a:r>
            <a:endParaRPr lang="en-US" altLang="x-none" sz="1800" dirty="0"/>
          </a:p>
        </p:txBody>
      </p:sp>
    </p:spTree>
    <p:extLst>
      <p:ext uri="{BB962C8B-B14F-4D97-AF65-F5344CB8AC3E}">
        <p14:creationId xmlns:p14="http://schemas.microsoft.com/office/powerpoint/2010/main" val="2312100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36A929-7358-D847-8609-B5D74F35FBDB}" type="slidenum">
              <a:rPr lang="en-US" altLang="x-none" sz="1200">
                <a:latin typeface="Tahoma" charset="0"/>
              </a:rPr>
              <a:pPr/>
              <a:t>32</a:t>
            </a:fld>
            <a:endParaRPr lang="en-US" altLang="x-none" sz="1200">
              <a:latin typeface="Tahoma" charset="0"/>
            </a:endParaRPr>
          </a:p>
        </p:txBody>
      </p:sp>
      <p:sp>
        <p:nvSpPr>
          <p:cNvPr id="91138"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257300" indent="-3429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ja-JP"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lvl="1" algn="l">
              <a:spcBef>
                <a:spcPct val="20000"/>
              </a:spcBef>
              <a:buClr>
                <a:schemeClr val="accent2"/>
              </a:buClr>
              <a:buSzPct val="75000"/>
              <a:buFont typeface="Wingdings" charset="2"/>
              <a:buChar char="¦"/>
            </a:pPr>
            <a:r>
              <a:rPr lang="en-US" altLang="x-none" sz="2400" dirty="0">
                <a:latin typeface="Comic Sans MS" charset="0"/>
              </a:rPr>
              <a:t>past</a:t>
            </a: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a:p>
            <a:pPr lvl="2" algn="l">
              <a:spcBef>
                <a:spcPct val="20000"/>
              </a:spcBef>
              <a:buSzPct val="75000"/>
              <a:buFont typeface="Wingdings" charset="2"/>
              <a:buChar char="§"/>
            </a:pPr>
            <a:r>
              <a:rPr lang="en-US" altLang="x-none" sz="2400" i="1" dirty="0">
                <a:latin typeface="Comic Sans MS" charset="0"/>
              </a:rPr>
              <a:t>topology</a:t>
            </a:r>
          </a:p>
          <a:p>
            <a:pPr lvl="2"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traffic</a:t>
            </a:r>
          </a:p>
        </p:txBody>
      </p:sp>
      <p:sp>
        <p:nvSpPr>
          <p:cNvPr id="128003"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1763629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533400" y="82550"/>
            <a:ext cx="7783513" cy="1146175"/>
          </a:xfrm>
        </p:spPr>
        <p:txBody>
          <a:bodyPr/>
          <a:lstStyle/>
          <a:p>
            <a:r>
              <a:rPr lang="en-US" altLang="x-none" sz="3600">
                <a:ea typeface="ＭＳ Ｐゴシック" charset="-128"/>
              </a:rPr>
              <a:t>Internet (Consumer) Traffic</a:t>
            </a:r>
          </a:p>
        </p:txBody>
      </p:sp>
      <p:sp>
        <p:nvSpPr>
          <p:cNvPr id="130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4B6643A-9784-1A4D-BCE3-49FA3200F11C}" type="slidenum">
              <a:rPr lang="en-US" altLang="x-none" sz="1200">
                <a:latin typeface="Tahoma" charset="0"/>
              </a:rPr>
              <a:pPr/>
              <a:t>33</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00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301750"/>
            <a:ext cx="91567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042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387350" y="79375"/>
            <a:ext cx="2819400" cy="1146175"/>
          </a:xfrm>
        </p:spPr>
        <p:txBody>
          <a:bodyPr/>
          <a:lstStyle/>
          <a:p>
            <a:r>
              <a:rPr lang="en-US" altLang="x-none" sz="2800">
                <a:ea typeface="ＭＳ Ｐゴシック" charset="-128"/>
              </a:rPr>
              <a:t>Internet Traffic in Perspective</a:t>
            </a:r>
          </a:p>
        </p:txBody>
      </p:sp>
      <p:sp>
        <p:nvSpPr>
          <p:cNvPr id="1320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B7B96986-0C2D-A148-B574-BD244C84BABA}" type="slidenum">
              <a:rPr lang="en-US" altLang="x-none" sz="1200">
                <a:latin typeface="Tahoma" charset="0"/>
              </a:rPr>
              <a:pPr/>
              <a:t>34</a:t>
            </a:fld>
            <a:endParaRPr lang="en-US" altLang="x-none" sz="1200">
              <a:latin typeface="Tahoma" charset="0"/>
            </a:endParaRPr>
          </a:p>
        </p:txBody>
      </p:sp>
      <p:sp>
        <p:nvSpPr>
          <p:cNvPr id="132099"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pic>
        <p:nvPicPr>
          <p:cNvPr id="13210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11550" y="23813"/>
            <a:ext cx="5181600" cy="683260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5" descr="bill_gates_01.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188" y="4273550"/>
            <a:ext cx="31448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387350" y="2825750"/>
            <a:ext cx="2365375" cy="992188"/>
          </a:xfrm>
          <a:prstGeom prst="wedgeRoundRectCallout">
            <a:avLst>
              <a:gd name="adj1" fmla="val 16386"/>
              <a:gd name="adj2" fmla="val 181265"/>
              <a:gd name="adj3" fmla="val 16667"/>
            </a:avLst>
          </a:prstGeom>
          <a:solidFill>
            <a:schemeClr val="accent1">
              <a:lumMod val="75000"/>
            </a:schemeClr>
          </a:solidFill>
          <a:ln w="9525" algn="ctr">
            <a:solidFill>
              <a:schemeClr val="bg2"/>
            </a:solidFill>
            <a:round/>
            <a:headEnd/>
            <a:tailEnd/>
          </a:ln>
        </p:spPr>
        <p:txBody>
          <a:bodyPr lIns="91567" tIns="45785" rIns="91567" bIns="45785" anchor="ctr"/>
          <a:lstStyle/>
          <a:p>
            <a:pPr>
              <a:defRPr/>
            </a:pPr>
            <a:r>
              <a:rPr lang="en-US" sz="1600" dirty="0">
                <a:solidFill>
                  <a:srgbClr val="C00000"/>
                </a:solidFill>
                <a:latin typeface="Times New Roman" pitchFamily="18" charset="0"/>
                <a:ea typeface="+mn-ea"/>
              </a:rPr>
              <a:t>640K ought to be enough for anybody.</a:t>
            </a:r>
          </a:p>
        </p:txBody>
      </p:sp>
      <p:sp>
        <p:nvSpPr>
          <p:cNvPr id="132103" name="Rectangle 1"/>
          <p:cNvSpPr>
            <a:spLocks noChangeArrowheads="1"/>
          </p:cNvSpPr>
          <p:nvPr/>
        </p:nvSpPr>
        <p:spPr bwMode="auto">
          <a:xfrm>
            <a:off x="5492750" y="2673350"/>
            <a:ext cx="31242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Tree>
    <p:extLst>
      <p:ext uri="{BB962C8B-B14F-4D97-AF65-F5344CB8AC3E}">
        <p14:creationId xmlns:p14="http://schemas.microsoft.com/office/powerpoint/2010/main" val="187035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072BE21-FA85-FC4C-B86C-B0BB514AAA17}" type="slidenum">
              <a:rPr lang="en-US" altLang="x-none" sz="1200">
                <a:latin typeface="Tahoma" charset="0"/>
              </a:rPr>
              <a:pPr/>
              <a:t>35</a:t>
            </a:fld>
            <a:endParaRPr lang="en-US" altLang="x-none" sz="1200">
              <a:latin typeface="Tahoma" charset="0"/>
            </a:endParaRPr>
          </a:p>
        </p:txBody>
      </p:sp>
      <p:sp>
        <p:nvSpPr>
          <p:cNvPr id="134146" name="Rectangle 2"/>
          <p:cNvSpPr>
            <a:spLocks noGrp="1" noChangeArrowheads="1"/>
          </p:cNvSpPr>
          <p:nvPr>
            <p:ph type="title"/>
          </p:nvPr>
        </p:nvSpPr>
        <p:spPr/>
        <p:txBody>
          <a:bodyPr/>
          <a:lstStyle/>
          <a:p>
            <a:r>
              <a:rPr lang="en-US" altLang="x-none">
                <a:ea typeface="ＭＳ Ｐゴシック" charset="-128"/>
              </a:rPr>
              <a:t>Outline</a:t>
            </a:r>
          </a:p>
        </p:txBody>
      </p:sp>
      <p:sp>
        <p:nvSpPr>
          <p:cNvPr id="134147"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Admin</a:t>
            </a:r>
            <a:r>
              <a:rPr lang="en-US" altLang="zh-CN" dirty="0">
                <a:ea typeface="ＭＳ Ｐゴシック" charset="-128"/>
              </a:rPr>
              <a:t>.</a:t>
            </a:r>
            <a:r>
              <a:rPr lang="zh-CN" altLang="en-US" dirty="0">
                <a:ea typeface="ＭＳ Ｐゴシック" charset="-128"/>
              </a:rPr>
              <a:t> </a:t>
            </a:r>
            <a:r>
              <a:rPr lang="en-US" altLang="zh-CN" dirty="0">
                <a:ea typeface="ＭＳ Ｐゴシック" charset="-128"/>
              </a:rPr>
              <a:t>and</a:t>
            </a:r>
            <a:r>
              <a:rPr lang="zh-CN" altLang="en-US" dirty="0">
                <a:ea typeface="ＭＳ Ｐゴシック" charset="-128"/>
              </a:rPr>
              <a:t> </a:t>
            </a:r>
            <a:r>
              <a:rPr lang="en-US" altLang="zh-CN" dirty="0">
                <a:ea typeface="ＭＳ Ｐゴシック" charset="-128"/>
              </a:rPr>
              <a:t>recaps</a:t>
            </a:r>
            <a:endParaRPr lang="en-US" altLang="x-none" dirty="0">
              <a:ea typeface="ＭＳ Ｐゴシック" charset="-128"/>
            </a:endParaRPr>
          </a:p>
          <a:p>
            <a:pPr>
              <a:buFont typeface="Wingdings" pitchFamily="2" charset="2"/>
              <a:buChar char="q"/>
            </a:pPr>
            <a:r>
              <a:rPr lang="en-US" altLang="x-none" dirty="0">
                <a:ea typeface="ＭＳ Ｐゴシック" charset="-128"/>
              </a:rPr>
              <a:t>A brief introduction to the Internet: past and present</a:t>
            </a:r>
          </a:p>
          <a:p>
            <a:pPr>
              <a:buFont typeface="Wingdings" charset="2"/>
              <a:buChar char="Ø"/>
            </a:pPr>
            <a:r>
              <a:rPr lang="en-US" altLang="x-none" i="1" dirty="0">
                <a:solidFill>
                  <a:srgbClr val="C00000"/>
                </a:solidFill>
                <a:ea typeface="ＭＳ Ｐゴシック" charset="-128"/>
              </a:rPr>
              <a:t>Challenges of Internet networks and apps</a:t>
            </a:r>
          </a:p>
        </p:txBody>
      </p:sp>
    </p:spTree>
    <p:extLst>
      <p:ext uri="{BB962C8B-B14F-4D97-AF65-F5344CB8AC3E}">
        <p14:creationId xmlns:p14="http://schemas.microsoft.com/office/powerpoint/2010/main" val="1642450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tLang="x-none">
                <a:ea typeface="ＭＳ Ｐゴシック" charset="-128"/>
              </a:rPr>
              <a:t>Scale</a:t>
            </a:r>
          </a:p>
        </p:txBody>
      </p:sp>
      <p:sp>
        <p:nvSpPr>
          <p:cNvPr id="1361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6A009746-0746-DE42-AC01-A6D98B48394D}" type="slidenum">
              <a:rPr lang="en-US" altLang="x-none" sz="1200">
                <a:latin typeface="Tahoma" charset="0"/>
              </a:rPr>
              <a:pPr/>
              <a:t>36</a:t>
            </a:fld>
            <a:endParaRPr lang="en-US" altLang="x-none" sz="1200">
              <a:latin typeface="Tahoma" charset="0"/>
            </a:endParaRPr>
          </a:p>
        </p:txBody>
      </p:sp>
      <p:sp>
        <p:nvSpPr>
          <p:cNvPr id="136195" name="Content Placeholder 2"/>
          <p:cNvSpPr>
            <a:spLocks noGrp="1"/>
          </p:cNvSpPr>
          <p:nvPr>
            <p:ph idx="1"/>
          </p:nvPr>
        </p:nvSpPr>
        <p:spPr/>
        <p:txBody>
          <a:bodyPr/>
          <a:lstStyle/>
          <a:p>
            <a:pPr>
              <a:buFont typeface="ZapfDingbats" charset="0"/>
              <a:buNone/>
            </a:pPr>
            <a:r>
              <a:rPr lang="ja-JP" altLang="en-US" sz="2400">
                <a:ea typeface="ＭＳ Ｐゴシック" charset="-128"/>
              </a:rPr>
              <a:t>“</a:t>
            </a:r>
            <a:r>
              <a:rPr lang="en-US" altLang="ja-JP" sz="2400">
                <a:ea typeface="ＭＳ Ｐゴシック" charset="-128"/>
              </a:rPr>
              <a:t>Developers who have worked at the small scale might be asking themselves why we need to bother when we could just use some kind of out-of the-box solution. For small-scale applications, this can be a great idea. We save time and money up front and get a working and serviceable application. The problem comes at larger scales—there are no off-the-shelf kits that will allow you to build something like Amazon... There’s a good reason why the largest applications on the Internet are all bespoke creations: no other approach can create massively scalable applications within a reasonable budget.</a:t>
            </a:r>
            <a:r>
              <a:rPr lang="ja-JP" altLang="en-US" sz="2400">
                <a:ea typeface="ＭＳ Ｐゴシック" charset="-128"/>
              </a:rPr>
              <a:t>”</a:t>
            </a:r>
            <a:endParaRPr lang="en-US" altLang="x-none" sz="2400">
              <a:ea typeface="ＭＳ Ｐゴシック" charset="-128"/>
            </a:endParaRPr>
          </a:p>
        </p:txBody>
      </p:sp>
      <p:sp>
        <p:nvSpPr>
          <p:cNvPr id="136196" name="Rectangle 4"/>
          <p:cNvSpPr>
            <a:spLocks noChangeArrowheads="1"/>
          </p:cNvSpPr>
          <p:nvPr/>
        </p:nvSpPr>
        <p:spPr bwMode="auto">
          <a:xfrm>
            <a:off x="4502150" y="6530975"/>
            <a:ext cx="375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http://www.evontech.com/symbian/55.html</a:t>
            </a:r>
          </a:p>
        </p:txBody>
      </p:sp>
      <p:pic>
        <p:nvPicPr>
          <p:cNvPr id="13619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2486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264E72-3A34-FD45-BF1F-330D8F778AD3}"/>
              </a:ext>
            </a:extLst>
          </p:cNvPr>
          <p:cNvGrpSpPr/>
          <p:nvPr/>
        </p:nvGrpSpPr>
        <p:grpSpPr>
          <a:xfrm>
            <a:off x="920353" y="1598309"/>
            <a:ext cx="7163593" cy="4774474"/>
            <a:chOff x="381793" y="223260"/>
            <a:chExt cx="8464550" cy="6081564"/>
          </a:xfrm>
        </p:grpSpPr>
        <p:pic>
          <p:nvPicPr>
            <p:cNvPr id="5" name="Picture 4">
              <a:extLst>
                <a:ext uri="{FF2B5EF4-FFF2-40B4-BE49-F238E27FC236}">
                  <a16:creationId xmlns:a16="http://schemas.microsoft.com/office/drawing/2014/main" id="{21E41AD0-FC46-1041-8369-582C02BFE958}"/>
                </a:ext>
              </a:extLst>
            </p:cNvPr>
            <p:cNvPicPr>
              <a:picLocks noChangeAspect="1"/>
            </p:cNvPicPr>
            <p:nvPr/>
          </p:nvPicPr>
          <p:blipFill>
            <a:blip r:embed="rId3"/>
            <a:stretch>
              <a:fillRect/>
            </a:stretch>
          </p:blipFill>
          <p:spPr>
            <a:xfrm>
              <a:off x="381793" y="2927242"/>
              <a:ext cx="8464550" cy="3377582"/>
            </a:xfrm>
            <a:prstGeom prst="rect">
              <a:avLst/>
            </a:prstGeom>
          </p:spPr>
        </p:pic>
        <p:pic>
          <p:nvPicPr>
            <p:cNvPr id="4" name="Picture 3">
              <a:extLst>
                <a:ext uri="{FF2B5EF4-FFF2-40B4-BE49-F238E27FC236}">
                  <a16:creationId xmlns:a16="http://schemas.microsoft.com/office/drawing/2014/main" id="{A9957DEE-5DF0-1F48-84F8-C27C57EB5468}"/>
                </a:ext>
              </a:extLst>
            </p:cNvPr>
            <p:cNvPicPr>
              <a:picLocks noChangeAspect="1"/>
            </p:cNvPicPr>
            <p:nvPr/>
          </p:nvPicPr>
          <p:blipFill>
            <a:blip r:embed="rId4"/>
            <a:stretch>
              <a:fillRect/>
            </a:stretch>
          </p:blipFill>
          <p:spPr>
            <a:xfrm>
              <a:off x="381793" y="223260"/>
              <a:ext cx="8453437" cy="2766579"/>
            </a:xfrm>
            <a:prstGeom prst="rect">
              <a:avLst/>
            </a:prstGeom>
          </p:spPr>
        </p:pic>
      </p:grpSp>
      <p:sp>
        <p:nvSpPr>
          <p:cNvPr id="138241" name="Title 1"/>
          <p:cNvSpPr>
            <a:spLocks noGrp="1"/>
          </p:cNvSpPr>
          <p:nvPr>
            <p:ph type="title"/>
          </p:nvPr>
        </p:nvSpPr>
        <p:spPr>
          <a:xfrm>
            <a:off x="234950" y="234950"/>
            <a:ext cx="8534400" cy="914400"/>
          </a:xfrm>
        </p:spPr>
        <p:txBody>
          <a:bodyPr/>
          <a:lstStyle/>
          <a:p>
            <a:r>
              <a:rPr lang="en-US" altLang="x-none" sz="3200" dirty="0">
                <a:ea typeface="ＭＳ Ｐゴシック" charset="-128"/>
              </a:rPr>
              <a:t>Largest Internet Sites in </a:t>
            </a:r>
            <a:r>
              <a:rPr lang="en-US" altLang="zh-CN" sz="3200" dirty="0">
                <a:ea typeface="ＭＳ Ｐゴシック" charset="-128"/>
              </a:rPr>
              <a:t>the</a:t>
            </a:r>
            <a:r>
              <a:rPr lang="zh-CN" altLang="en-US" sz="3200" dirty="0">
                <a:ea typeface="ＭＳ Ｐゴシック" charset="-128"/>
              </a:rPr>
              <a:t> </a:t>
            </a:r>
            <a:r>
              <a:rPr lang="en-US" altLang="zh-CN" sz="3200" dirty="0">
                <a:ea typeface="ＭＳ Ｐゴシック" charset="-128"/>
              </a:rPr>
              <a:t>World</a:t>
            </a:r>
            <a:r>
              <a:rPr lang="en-US" altLang="x-none" sz="3200" dirty="0">
                <a:ea typeface="ＭＳ Ｐゴシック" charset="-128"/>
              </a:rPr>
              <a:t> </a:t>
            </a:r>
          </a:p>
        </p:txBody>
      </p:sp>
      <p:sp>
        <p:nvSpPr>
          <p:cNvPr id="1382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EFC8A54-32D4-0A40-9ECA-26C60040BC0F}" type="slidenum">
              <a:rPr lang="en-US" altLang="x-none" sz="1200">
                <a:latin typeface="Tahoma" charset="0"/>
              </a:rPr>
              <a:pPr/>
              <a:t>37</a:t>
            </a:fld>
            <a:endParaRPr lang="en-US" altLang="x-none" sz="1200">
              <a:latin typeface="Tahoma" charset="0"/>
            </a:endParaRPr>
          </a:p>
        </p:txBody>
      </p:sp>
      <p:sp>
        <p:nvSpPr>
          <p:cNvPr id="15364" name="Rectangle 5"/>
          <p:cNvSpPr>
            <a:spLocks noChangeArrowheads="1"/>
          </p:cNvSpPr>
          <p:nvPr/>
        </p:nvSpPr>
        <p:spPr bwMode="auto">
          <a:xfrm>
            <a:off x="-26988" y="6602413"/>
            <a:ext cx="1841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600"/>
          </a:p>
        </p:txBody>
      </p:sp>
      <p:sp>
        <p:nvSpPr>
          <p:cNvPr id="138245" name="Rectangle 2"/>
          <p:cNvSpPr>
            <a:spLocks noChangeArrowheads="1"/>
          </p:cNvSpPr>
          <p:nvPr/>
        </p:nvSpPr>
        <p:spPr bwMode="auto">
          <a:xfrm>
            <a:off x="275212" y="6413500"/>
            <a:ext cx="6452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200" dirty="0"/>
              <a:t>https://</a:t>
            </a:r>
            <a:r>
              <a:rPr lang="en-US" altLang="x-none" sz="1200" dirty="0" err="1"/>
              <a:t>www.visualcapitalist.com</a:t>
            </a:r>
            <a:r>
              <a:rPr lang="en-US" altLang="x-none" sz="1200" dirty="0"/>
              <a:t>/</a:t>
            </a:r>
            <a:r>
              <a:rPr lang="en-US" altLang="x-none" sz="1200" dirty="0" err="1"/>
              <a:t>wp</a:t>
            </a:r>
            <a:r>
              <a:rPr lang="en-US" altLang="x-none" sz="1200" dirty="0"/>
              <a:t>-content/uploads/2021/01/Country-With-the-Most-</a:t>
            </a:r>
            <a:r>
              <a:rPr lang="en-US" altLang="x-none" sz="1200" dirty="0" err="1"/>
              <a:t>Websites.html</a:t>
            </a:r>
            <a:endParaRPr lang="en-US" altLang="x-none" sz="1200" dirty="0"/>
          </a:p>
        </p:txBody>
      </p:sp>
      <p:pic>
        <p:nvPicPr>
          <p:cNvPr id="3" name="Picture 2">
            <a:extLst>
              <a:ext uri="{FF2B5EF4-FFF2-40B4-BE49-F238E27FC236}">
                <a16:creationId xmlns:a16="http://schemas.microsoft.com/office/drawing/2014/main" id="{954D6A6F-8018-694C-AC6F-14CB6B0BACAB}"/>
              </a:ext>
            </a:extLst>
          </p:cNvPr>
          <p:cNvPicPr>
            <a:picLocks noChangeAspect="1"/>
          </p:cNvPicPr>
          <p:nvPr/>
        </p:nvPicPr>
        <p:blipFill>
          <a:blip r:embed="rId5"/>
          <a:stretch>
            <a:fillRect/>
          </a:stretch>
        </p:blipFill>
        <p:spPr>
          <a:xfrm>
            <a:off x="4121151" y="1606550"/>
            <a:ext cx="4648200" cy="4693939"/>
          </a:xfrm>
          <a:prstGeom prst="rect">
            <a:avLst/>
          </a:prstGeom>
        </p:spPr>
      </p:pic>
    </p:spTree>
    <p:extLst>
      <p:ext uri="{BB962C8B-B14F-4D97-AF65-F5344CB8AC3E}">
        <p14:creationId xmlns:p14="http://schemas.microsoft.com/office/powerpoint/2010/main" val="3213603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9350-10D5-9645-B262-15F4D832A54D}"/>
              </a:ext>
            </a:extLst>
          </p:cNvPr>
          <p:cNvSpPr>
            <a:spLocks noGrp="1"/>
          </p:cNvSpPr>
          <p:nvPr>
            <p:ph type="title"/>
          </p:nvPr>
        </p:nvSpPr>
        <p:spPr/>
        <p:txBody>
          <a:bodyPr/>
          <a:lstStyle/>
          <a:p>
            <a:r>
              <a:rPr lang="en-US" altLang="x-none" sz="3200" dirty="0">
                <a:solidFill>
                  <a:srgbClr val="3333CC"/>
                </a:solidFill>
                <a:ea typeface="ＭＳ Ｐゴシック" charset="-128"/>
              </a:rPr>
              <a:t>Largest Internet Sites in </a:t>
            </a:r>
            <a:r>
              <a:rPr lang="en-US" altLang="zh-CN" sz="3200" dirty="0">
                <a:solidFill>
                  <a:srgbClr val="3333CC"/>
                </a:solidFill>
                <a:ea typeface="ＭＳ Ｐゴシック" charset="-128"/>
              </a:rPr>
              <a:t>the</a:t>
            </a:r>
            <a:r>
              <a:rPr lang="zh-CN" altLang="en-US" sz="3200" dirty="0">
                <a:solidFill>
                  <a:srgbClr val="3333CC"/>
                </a:solidFill>
                <a:ea typeface="ＭＳ Ｐゴシック" charset="-128"/>
              </a:rPr>
              <a:t> </a:t>
            </a:r>
            <a:r>
              <a:rPr lang="en-US" altLang="zh-CN" sz="3200" dirty="0">
                <a:solidFill>
                  <a:srgbClr val="3333CC"/>
                </a:solidFill>
                <a:ea typeface="ＭＳ Ｐゴシック" charset="-128"/>
              </a:rPr>
              <a:t>World</a:t>
            </a:r>
            <a:r>
              <a:rPr lang="en-US" altLang="x-none" sz="3200" dirty="0">
                <a:solidFill>
                  <a:srgbClr val="3333CC"/>
                </a:solidFill>
                <a:ea typeface="ＭＳ Ｐゴシック" charset="-128"/>
              </a:rPr>
              <a:t> </a:t>
            </a:r>
            <a:endParaRPr lang="en-US" dirty="0"/>
          </a:p>
        </p:txBody>
      </p:sp>
      <p:sp>
        <p:nvSpPr>
          <p:cNvPr id="4" name="Slide Number Placeholder 3">
            <a:extLst>
              <a:ext uri="{FF2B5EF4-FFF2-40B4-BE49-F238E27FC236}">
                <a16:creationId xmlns:a16="http://schemas.microsoft.com/office/drawing/2014/main" id="{43F44436-951B-7042-8BA3-4712FD1729DE}"/>
              </a:ext>
            </a:extLst>
          </p:cNvPr>
          <p:cNvSpPr>
            <a:spLocks noGrp="1"/>
          </p:cNvSpPr>
          <p:nvPr>
            <p:ph type="sldNum" sz="quarter" idx="12"/>
          </p:nvPr>
        </p:nvSpPr>
        <p:spPr/>
        <p:txBody>
          <a:bodyPr/>
          <a:lstStyle/>
          <a:p>
            <a:fld id="{F1BC9A0C-B9C7-D94C-BB05-DB5EC86B0AC6}" type="slidenum">
              <a:rPr lang="en-US" altLang="x-none" smtClean="0"/>
              <a:pPr/>
              <a:t>38</a:t>
            </a:fld>
            <a:endParaRPr lang="en-US" altLang="x-none"/>
          </a:p>
        </p:txBody>
      </p:sp>
      <p:pic>
        <p:nvPicPr>
          <p:cNvPr id="5" name="Picture 4">
            <a:extLst>
              <a:ext uri="{FF2B5EF4-FFF2-40B4-BE49-F238E27FC236}">
                <a16:creationId xmlns:a16="http://schemas.microsoft.com/office/drawing/2014/main" id="{8A8C088D-514F-1E4C-B874-B723D7229017}"/>
              </a:ext>
            </a:extLst>
          </p:cNvPr>
          <p:cNvPicPr>
            <a:picLocks noChangeAspect="1"/>
          </p:cNvPicPr>
          <p:nvPr/>
        </p:nvPicPr>
        <p:blipFill>
          <a:blip r:embed="rId2"/>
          <a:stretch>
            <a:fillRect/>
          </a:stretch>
        </p:blipFill>
        <p:spPr>
          <a:xfrm>
            <a:off x="714713" y="2825750"/>
            <a:ext cx="7702550" cy="1601981"/>
          </a:xfrm>
          <a:prstGeom prst="rect">
            <a:avLst/>
          </a:prstGeom>
        </p:spPr>
      </p:pic>
      <p:pic>
        <p:nvPicPr>
          <p:cNvPr id="6" name="Picture 5">
            <a:extLst>
              <a:ext uri="{FF2B5EF4-FFF2-40B4-BE49-F238E27FC236}">
                <a16:creationId xmlns:a16="http://schemas.microsoft.com/office/drawing/2014/main" id="{E9609835-895A-2847-B4EB-FE0350F5DEFF}"/>
              </a:ext>
            </a:extLst>
          </p:cNvPr>
          <p:cNvPicPr>
            <a:picLocks noChangeAspect="1"/>
          </p:cNvPicPr>
          <p:nvPr/>
        </p:nvPicPr>
        <p:blipFill>
          <a:blip r:embed="rId3"/>
          <a:stretch>
            <a:fillRect/>
          </a:stretch>
        </p:blipFill>
        <p:spPr>
          <a:xfrm>
            <a:off x="3892550" y="1316266"/>
            <a:ext cx="4960349" cy="4851330"/>
          </a:xfrm>
          <a:prstGeom prst="rect">
            <a:avLst/>
          </a:prstGeom>
        </p:spPr>
      </p:pic>
      <p:sp>
        <p:nvSpPr>
          <p:cNvPr id="7" name="Rectangle 6">
            <a:extLst>
              <a:ext uri="{FF2B5EF4-FFF2-40B4-BE49-F238E27FC236}">
                <a16:creationId xmlns:a16="http://schemas.microsoft.com/office/drawing/2014/main" id="{018059DF-4983-784F-99E9-C5BFF675585A}"/>
              </a:ext>
            </a:extLst>
          </p:cNvPr>
          <p:cNvSpPr/>
          <p:nvPr/>
        </p:nvSpPr>
        <p:spPr>
          <a:xfrm>
            <a:off x="692150" y="6413500"/>
            <a:ext cx="4906729" cy="276999"/>
          </a:xfrm>
          <a:prstGeom prst="rect">
            <a:avLst/>
          </a:prstGeom>
        </p:spPr>
        <p:txBody>
          <a:bodyPr wrap="none">
            <a:spAutoFit/>
          </a:bodyPr>
          <a:lstStyle/>
          <a:p>
            <a:r>
              <a:rPr lang="en-US" sz="1200" dirty="0"/>
              <a:t>https://</a:t>
            </a:r>
            <a:r>
              <a:rPr lang="en-US" sz="1200" dirty="0" err="1"/>
              <a:t>www.visualcapitalist.com</a:t>
            </a:r>
            <a:r>
              <a:rPr lang="en-US" sz="1200" dirty="0"/>
              <a:t>/the-50-most-visited-websites-in-the-world/</a:t>
            </a:r>
          </a:p>
        </p:txBody>
      </p:sp>
    </p:spTree>
    <p:extLst>
      <p:ext uri="{BB962C8B-B14F-4D97-AF65-F5344CB8AC3E}">
        <p14:creationId xmlns:p14="http://schemas.microsoft.com/office/powerpoint/2010/main" val="1867523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x-none">
                <a:ea typeface="ＭＳ Ｐゴシック" charset="-128"/>
              </a:rPr>
              <a:t>General Complexity</a:t>
            </a:r>
          </a:p>
        </p:txBody>
      </p:sp>
      <p:sp>
        <p:nvSpPr>
          <p:cNvPr id="1402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FA52864F-C8E7-E248-8646-D2149A10AAD6}" type="slidenum">
              <a:rPr lang="en-US" altLang="x-none" sz="1200">
                <a:latin typeface="Tahoma" charset="0"/>
              </a:rPr>
              <a:pPr/>
              <a:t>39</a:t>
            </a:fld>
            <a:endParaRPr lang="en-US" altLang="x-none" sz="1200">
              <a:latin typeface="Tahoma" charset="0"/>
            </a:endParaRPr>
          </a:p>
        </p:txBody>
      </p:sp>
      <p:sp>
        <p:nvSpPr>
          <p:cNvPr id="140291" name="Content Placeholder 2"/>
          <p:cNvSpPr>
            <a:spLocks noGrp="1"/>
          </p:cNvSpPr>
          <p:nvPr>
            <p:ph idx="1"/>
          </p:nvPr>
        </p:nvSpPr>
        <p:spPr/>
        <p:txBody>
          <a:bodyPr/>
          <a:lstStyle/>
          <a:p>
            <a:pPr>
              <a:buFont typeface="Wingdings" pitchFamily="2" charset="2"/>
              <a:buChar char="q"/>
            </a:pPr>
            <a:r>
              <a:rPr lang="en-US" altLang="x-none" dirty="0">
                <a:solidFill>
                  <a:srgbClr val="000090"/>
                </a:solidFill>
                <a:ea typeface="ＭＳ Ｐゴシック" charset="-128"/>
              </a:rPr>
              <a:t>Complexity</a:t>
            </a:r>
            <a:r>
              <a:rPr lang="en-US" altLang="x-none" dirty="0">
                <a:ea typeface="ＭＳ Ｐゴシック" charset="-128"/>
              </a:rPr>
              <a:t> in highly organized systems arises primarily from design strategies intended to create </a:t>
            </a:r>
            <a:r>
              <a:rPr lang="en-US" altLang="x-none" dirty="0">
                <a:solidFill>
                  <a:srgbClr val="000090"/>
                </a:solidFill>
                <a:ea typeface="ＭＳ Ｐゴシック" charset="-128"/>
              </a:rPr>
              <a:t>robustness to uncertainty</a:t>
            </a:r>
            <a:r>
              <a:rPr lang="en-US" altLang="x-none" dirty="0">
                <a:ea typeface="ＭＳ Ｐゴシック" charset="-128"/>
              </a:rPr>
              <a:t> in their environments and component parts.</a:t>
            </a:r>
          </a:p>
          <a:p>
            <a:pPr lvl="1">
              <a:buFont typeface="Courier New" panose="02070309020205020404" pitchFamily="49" charset="0"/>
              <a:buChar char="o"/>
            </a:pPr>
            <a:r>
              <a:rPr lang="en-US" altLang="x-none" sz="2000" dirty="0">
                <a:solidFill>
                  <a:srgbClr val="000090"/>
                </a:solidFill>
                <a:ea typeface="ＭＳ Ｐゴシック" charset="-128"/>
              </a:rPr>
              <a:t>Scalability</a:t>
            </a:r>
            <a:r>
              <a:rPr lang="en-US" altLang="x-none" sz="2000" dirty="0">
                <a:ea typeface="ＭＳ Ｐゴシック" charset="-128"/>
              </a:rPr>
              <a:t> is robustness to changes to the size and complexity of a system as a whole.</a:t>
            </a:r>
          </a:p>
          <a:p>
            <a:pPr lvl="1">
              <a:buFont typeface="Courier New" panose="02070309020205020404" pitchFamily="49" charset="0"/>
              <a:buChar char="o"/>
            </a:pPr>
            <a:r>
              <a:rPr lang="en-US" altLang="x-none" sz="2000" dirty="0">
                <a:solidFill>
                  <a:srgbClr val="000090"/>
                </a:solidFill>
                <a:ea typeface="ＭＳ Ｐゴシック" charset="-128"/>
              </a:rPr>
              <a:t>Evolvability</a:t>
            </a:r>
            <a:r>
              <a:rPr lang="en-US" altLang="x-none" sz="2000" dirty="0">
                <a:ea typeface="ＭＳ Ｐゴシック" charset="-128"/>
              </a:rPr>
              <a:t> is robustness of lineages to large changes on various (usually long) time scales.</a:t>
            </a:r>
          </a:p>
          <a:p>
            <a:pPr lvl="1">
              <a:buFont typeface="Courier New" panose="02070309020205020404" pitchFamily="49" charset="0"/>
              <a:buChar char="o"/>
            </a:pPr>
            <a:r>
              <a:rPr lang="en-US" altLang="x-none" sz="2000" dirty="0">
                <a:solidFill>
                  <a:srgbClr val="000090"/>
                </a:solidFill>
                <a:ea typeface="ＭＳ Ｐゴシック" charset="-128"/>
              </a:rPr>
              <a:t>Reliability</a:t>
            </a:r>
            <a:r>
              <a:rPr lang="en-US" altLang="x-none" sz="2000" dirty="0">
                <a:ea typeface="ＭＳ Ｐゴシック" charset="-128"/>
              </a:rPr>
              <a:t> is robustness to component failures.</a:t>
            </a:r>
          </a:p>
          <a:p>
            <a:pPr lvl="1">
              <a:buFont typeface="Courier New" panose="02070309020205020404" pitchFamily="49" charset="0"/>
              <a:buChar char="o"/>
            </a:pPr>
            <a:r>
              <a:rPr lang="en-US" altLang="x-none" sz="2000" dirty="0">
                <a:solidFill>
                  <a:srgbClr val="000090"/>
                </a:solidFill>
                <a:ea typeface="ＭＳ Ｐゴシック" charset="-128"/>
              </a:rPr>
              <a:t>Efficiency</a:t>
            </a:r>
            <a:r>
              <a:rPr lang="en-US" altLang="x-none" sz="2000" dirty="0">
                <a:ea typeface="ＭＳ Ｐゴシック" charset="-128"/>
              </a:rPr>
              <a:t> is robustness to resource scarcity.</a:t>
            </a:r>
          </a:p>
          <a:p>
            <a:pPr lvl="1">
              <a:buFont typeface="Courier New" panose="02070309020205020404" pitchFamily="49" charset="0"/>
              <a:buChar char="o"/>
            </a:pPr>
            <a:r>
              <a:rPr lang="en-US" altLang="x-none" sz="2000" dirty="0">
                <a:solidFill>
                  <a:srgbClr val="000090"/>
                </a:solidFill>
                <a:ea typeface="ＭＳ Ｐゴシック" charset="-128"/>
              </a:rPr>
              <a:t>Modularity</a:t>
            </a:r>
            <a:r>
              <a:rPr lang="en-US" altLang="x-none" sz="2000" dirty="0">
                <a:ea typeface="ＭＳ Ｐゴシック" charset="-128"/>
              </a:rPr>
              <a:t> is robustness to component rearrangements.</a:t>
            </a:r>
          </a:p>
        </p:txBody>
      </p:sp>
      <p:sp>
        <p:nvSpPr>
          <p:cNvPr id="140292" name="Rectangle 4"/>
          <p:cNvSpPr>
            <a:spLocks noChangeArrowheads="1"/>
          </p:cNvSpPr>
          <p:nvPr/>
        </p:nvSpPr>
        <p:spPr bwMode="auto">
          <a:xfrm>
            <a:off x="6321425" y="640715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600"/>
              <a:t>David Meyer</a:t>
            </a:r>
            <a:endParaRPr lang="en-US" altLang="x-none" sz="4000"/>
          </a:p>
        </p:txBody>
      </p:sp>
      <p:pic>
        <p:nvPicPr>
          <p:cNvPr id="14029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5750" y="-4763"/>
            <a:ext cx="24971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601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B138D3F-ABB6-3946-A370-8026D5220C04}" type="slidenum">
              <a:rPr lang="en-US" altLang="x-none" sz="1200">
                <a:latin typeface="Tahoma" charset="0"/>
              </a:rPr>
              <a:pPr/>
              <a:t>4</a:t>
            </a:fld>
            <a:endParaRPr lang="en-US" altLang="x-none" sz="1200">
              <a:latin typeface="Tahoma" charset="0"/>
            </a:endParaRPr>
          </a:p>
        </p:txBody>
      </p:sp>
      <p:sp>
        <p:nvSpPr>
          <p:cNvPr id="23554" name="Rectangle 2"/>
          <p:cNvSpPr>
            <a:spLocks noGrp="1" noChangeArrowheads="1"/>
          </p:cNvSpPr>
          <p:nvPr>
            <p:ph type="title"/>
          </p:nvPr>
        </p:nvSpPr>
        <p:spPr/>
        <p:txBody>
          <a:bodyPr/>
          <a:lstStyle/>
          <a:p>
            <a:r>
              <a:rPr lang="en-US" altLang="x-none" sz="4800">
                <a:ea typeface="ＭＳ Ｐゴシック" charset="-128"/>
              </a:rPr>
              <a:t>Recap</a:t>
            </a:r>
            <a:endParaRPr lang="en-US" altLang="x-none">
              <a:ea typeface="ＭＳ Ｐゴシック" charset="-128"/>
            </a:endParaRPr>
          </a:p>
        </p:txBody>
      </p:sp>
      <p:sp>
        <p:nvSpPr>
          <p:cNvPr id="23555" name="Rectangle 3"/>
          <p:cNvSpPr>
            <a:spLocks noGrp="1" noChangeArrowheads="1"/>
          </p:cNvSpPr>
          <p:nvPr>
            <p:ph type="body" idx="1"/>
          </p:nvPr>
        </p:nvSpPr>
        <p:spPr>
          <a:xfrm>
            <a:off x="463550" y="1530350"/>
            <a:ext cx="8235950" cy="5032375"/>
          </a:xfrm>
        </p:spPr>
        <p:txBody>
          <a:bodyPr/>
          <a:lstStyle/>
          <a:p>
            <a:pPr>
              <a:lnSpc>
                <a:spcPct val="80000"/>
              </a:lnSpc>
              <a:buFont typeface="Wingdings" pitchFamily="2" charset="2"/>
              <a:buChar char="q"/>
            </a:pPr>
            <a:r>
              <a:rPr lang="en-US" altLang="x-none" sz="2400" dirty="0">
                <a:ea typeface="ＭＳ Ｐゴシック" charset="-128"/>
              </a:rPr>
              <a:t>A protocol defines the </a:t>
            </a:r>
            <a:r>
              <a:rPr lang="en-US" altLang="x-none" sz="2400" dirty="0">
                <a:solidFill>
                  <a:srgbClr val="FF0000"/>
                </a:solidFill>
                <a:ea typeface="ＭＳ Ｐゴシック" charset="-128"/>
              </a:rPr>
              <a:t>format</a:t>
            </a:r>
            <a:r>
              <a:rPr lang="en-US" altLang="x-none" sz="2400" dirty="0">
                <a:ea typeface="ＭＳ Ｐゴシック" charset="-128"/>
              </a:rPr>
              <a:t> and the </a:t>
            </a:r>
            <a:r>
              <a:rPr lang="en-US" altLang="x-none" sz="2400" dirty="0">
                <a:solidFill>
                  <a:srgbClr val="FF0000"/>
                </a:solidFill>
                <a:ea typeface="ＭＳ Ｐゴシック" charset="-128"/>
              </a:rPr>
              <a:t>order</a:t>
            </a:r>
            <a:r>
              <a:rPr lang="en-US" altLang="x-none" sz="2400" dirty="0">
                <a:ea typeface="ＭＳ Ｐゴシック" charset="-128"/>
              </a:rPr>
              <a:t> of messages exchanged between two or more communicating entities, as well as the </a:t>
            </a:r>
            <a:r>
              <a:rPr lang="en-US" altLang="x-none" sz="2400" dirty="0">
                <a:solidFill>
                  <a:srgbClr val="FF0000"/>
                </a:solidFill>
                <a:ea typeface="ＭＳ Ｐゴシック" charset="-128"/>
              </a:rPr>
              <a:t>actions</a:t>
            </a:r>
            <a:r>
              <a:rPr lang="en-US" altLang="x-none" sz="2400" dirty="0">
                <a:ea typeface="ＭＳ Ｐゴシック" charset="-128"/>
              </a:rPr>
              <a:t> taken on the transmission or receipt of a message or other </a:t>
            </a:r>
            <a:r>
              <a:rPr lang="en-US" altLang="x-none" sz="2400" dirty="0">
                <a:solidFill>
                  <a:srgbClr val="FF0000"/>
                </a:solidFill>
                <a:ea typeface="ＭＳ Ｐゴシック" charset="-128"/>
              </a:rPr>
              <a:t>event</a:t>
            </a:r>
            <a:r>
              <a:rPr lang="en-US" altLang="zh-CN" sz="2400" dirty="0">
                <a:solidFill>
                  <a:srgbClr val="FF0000"/>
                </a:solidFill>
                <a:ea typeface="宋体" charset="-122"/>
              </a:rPr>
              <a:t>s</a:t>
            </a:r>
            <a:r>
              <a:rPr lang="en-US" altLang="x-none" sz="2400" dirty="0">
                <a:ea typeface="ＭＳ Ｐゴシック" charset="-128"/>
              </a:rPr>
              <a:t>. </a:t>
            </a:r>
          </a:p>
          <a:p>
            <a:pPr>
              <a:lnSpc>
                <a:spcPct val="90000"/>
              </a:lnSpc>
              <a:buFont typeface="Wingdings" pitchFamily="2" charset="2"/>
              <a:buChar char="q"/>
            </a:pPr>
            <a:r>
              <a:rPr lang="en-US" altLang="x-none" sz="2200" dirty="0">
                <a:ea typeface="ＭＳ Ｐゴシック" charset="-128"/>
              </a:rPr>
              <a:t>Key Internet milestones and their implications:</a:t>
            </a:r>
          </a:p>
          <a:p>
            <a:pPr lvl="1">
              <a:lnSpc>
                <a:spcPct val="90000"/>
              </a:lnSpc>
              <a:buFont typeface="Courier New" panose="02070309020205020404" pitchFamily="49" charset="0"/>
              <a:buChar char="o"/>
            </a:pPr>
            <a:r>
              <a:rPr lang="en-US" altLang="x-none" dirty="0">
                <a:ea typeface="ＭＳ Ｐゴシック" charset="-128"/>
              </a:rPr>
              <a:t>ARPANET is sponsored by ARPA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The initial IMPs (routers) were made by a small company </a:t>
            </a:r>
            <a:r>
              <a:rPr lang="en-US" altLang="x-none" dirty="0">
                <a:ea typeface="ＭＳ Ｐゴシック" charset="-128"/>
                <a:sym typeface="Symbol" charset="2"/>
              </a:rPr>
              <a:t></a:t>
            </a:r>
            <a:br>
              <a:rPr lang="en-US" altLang="x-none" dirty="0">
                <a:ea typeface="ＭＳ Ｐゴシック" charset="-128"/>
                <a:sym typeface="Symbol" charset="2"/>
              </a:rPr>
            </a:br>
            <a:endParaRPr lang="en-US" altLang="x-none" dirty="0">
              <a:ea typeface="ＭＳ Ｐゴシック" charset="-128"/>
            </a:endParaRPr>
          </a:p>
          <a:p>
            <a:pPr lvl="1">
              <a:lnSpc>
                <a:spcPct val="90000"/>
              </a:lnSpc>
              <a:buFont typeface="Courier New" panose="02070309020205020404" pitchFamily="49" charset="0"/>
              <a:buChar char="o"/>
            </a:pPr>
            <a:r>
              <a:rPr lang="en-US" altLang="x-none" dirty="0">
                <a:ea typeface="ＭＳ Ｐゴシック" charset="-128"/>
              </a:rPr>
              <a:t>Many networks </a:t>
            </a:r>
            <a:r>
              <a:rPr lang="en-US" altLang="x-none" dirty="0">
                <a:ea typeface="ＭＳ Ｐゴシック" charset="-128"/>
                <a:sym typeface="Symbol" charset="2"/>
              </a:rPr>
              <a:t></a:t>
            </a:r>
          </a:p>
          <a:p>
            <a:pPr lvl="1">
              <a:lnSpc>
                <a:spcPct val="90000"/>
              </a:lnSpc>
            </a:pPr>
            <a:endParaRPr lang="en-US" altLang="x-none" dirty="0">
              <a:ea typeface="ＭＳ Ｐゴシック" charset="-128"/>
              <a:sym typeface="Symbol" charset="2"/>
            </a:endParaRPr>
          </a:p>
          <a:p>
            <a:pPr lvl="1">
              <a:lnSpc>
                <a:spcPct val="90000"/>
              </a:lnSpc>
              <a:buFont typeface="Courier New" panose="02070309020205020404" pitchFamily="49" charset="0"/>
              <a:buChar char="o"/>
            </a:pPr>
            <a:r>
              <a:rPr lang="en-US" altLang="x-none" dirty="0">
                <a:ea typeface="ＭＳ Ｐゴシック" charset="-128"/>
                <a:sym typeface="Symbol" charset="2"/>
              </a:rPr>
              <a:t>Commercialization  </a:t>
            </a:r>
            <a:br>
              <a:rPr lang="en-US" altLang="x-none" dirty="0">
                <a:ea typeface="ＭＳ Ｐゴシック" charset="-128"/>
                <a:sym typeface="Symbol" charset="2"/>
              </a:rPr>
            </a:br>
            <a:endParaRPr lang="en-US" altLang="x-none" sz="2800" dirty="0">
              <a:ea typeface="ＭＳ Ｐゴシック" charset="-128"/>
            </a:endParaRPr>
          </a:p>
        </p:txBody>
      </p:sp>
      <p:sp>
        <p:nvSpPr>
          <p:cNvPr id="20485" name="Text Box 4"/>
          <p:cNvSpPr txBox="1">
            <a:spLocks noChangeArrowheads="1"/>
          </p:cNvSpPr>
          <p:nvPr/>
        </p:nvSpPr>
        <p:spPr bwMode="auto">
          <a:xfrm>
            <a:off x="2978150" y="3816350"/>
            <a:ext cx="334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design should survive failures</a:t>
            </a:r>
          </a:p>
        </p:txBody>
      </p:sp>
      <p:sp>
        <p:nvSpPr>
          <p:cNvPr id="20486" name="Text Box 5"/>
          <p:cNvSpPr txBox="1">
            <a:spLocks noChangeArrowheads="1"/>
          </p:cNvSpPr>
          <p:nvPr/>
        </p:nvSpPr>
        <p:spPr bwMode="auto">
          <a:xfrm>
            <a:off x="1835150" y="5684838"/>
            <a:ext cx="6388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internetworking: need a network to connect networks</a:t>
            </a:r>
          </a:p>
        </p:txBody>
      </p:sp>
      <p:sp>
        <p:nvSpPr>
          <p:cNvPr id="20487" name="Text Box 6"/>
          <p:cNvSpPr txBox="1">
            <a:spLocks noChangeArrowheads="1"/>
          </p:cNvSpPr>
          <p:nvPr/>
        </p:nvSpPr>
        <p:spPr bwMode="auto">
          <a:xfrm>
            <a:off x="2978150" y="4578350"/>
            <a:ext cx="2776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chemeClr val="accent2"/>
                </a:solidFill>
              </a:rPr>
              <a:t>keep the network simple</a:t>
            </a:r>
          </a:p>
        </p:txBody>
      </p:sp>
      <p:sp>
        <p:nvSpPr>
          <p:cNvPr id="20488" name="Text Box 5"/>
          <p:cNvSpPr txBox="1">
            <a:spLocks noChangeArrowheads="1"/>
          </p:cNvSpPr>
          <p:nvPr/>
        </p:nvSpPr>
        <p:spPr bwMode="auto">
          <a:xfrm>
            <a:off x="1646238" y="6483350"/>
            <a:ext cx="66135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lvl="1">
              <a:lnSpc>
                <a:spcPct val="90000"/>
              </a:lnSpc>
              <a:spcBef>
                <a:spcPct val="20000"/>
              </a:spcBef>
              <a:buClr>
                <a:schemeClr val="accent2"/>
              </a:buClr>
              <a:buSzPct val="75000"/>
              <a:buFont typeface="ZapfDingbats" charset="0"/>
              <a:buNone/>
            </a:pPr>
            <a:r>
              <a:rPr lang="en-US" altLang="x-none" sz="1800">
                <a:solidFill>
                  <a:schemeClr val="accent2"/>
                </a:solidFill>
              </a:rPr>
              <a:t>architecture supporting decentralized, autonomous systems</a:t>
            </a:r>
          </a:p>
        </p:txBody>
      </p:sp>
    </p:spTree>
    <p:extLst>
      <p:ext uri="{BB962C8B-B14F-4D97-AF65-F5344CB8AC3E}">
        <p14:creationId xmlns:p14="http://schemas.microsoft.com/office/powerpoint/2010/main" val="2274187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P spid="2048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Number Placeholder 1"/>
          <p:cNvSpPr>
            <a:spLocks noGrp="1"/>
          </p:cNvSpPr>
          <p:nvPr>
            <p:ph type="sldNum" sz="quarter" idx="10"/>
          </p:nvPr>
        </p:nvSpPr>
        <p:spPr>
          <a:xfrm>
            <a:off x="702310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a:spcBef>
                <a:spcPct val="20000"/>
              </a:spcBef>
              <a:buChar char="•"/>
              <a:defRPr sz="2003">
                <a:solidFill>
                  <a:schemeClr val="tx1"/>
                </a:solidFill>
                <a:latin typeface="Comic Sans MS" charset="0"/>
                <a:ea typeface="ＭＳ Ｐゴシック" charset="-128"/>
              </a:defRPr>
            </a:lvl3pPr>
            <a:lvl4pPr marL="1602440" indent="-228920">
              <a:spcBef>
                <a:spcPct val="20000"/>
              </a:spcBef>
              <a:buChar char="–"/>
              <a:defRPr sz="2003">
                <a:solidFill>
                  <a:schemeClr val="tx1"/>
                </a:solidFill>
                <a:latin typeface="Times New Roman" charset="0"/>
                <a:ea typeface="ＭＳ Ｐゴシック" charset="-128"/>
              </a:defRPr>
            </a:lvl4pPr>
            <a:lvl5pPr marL="2060280" indent="-228920">
              <a:spcBef>
                <a:spcPct val="20000"/>
              </a:spcBef>
              <a:buChar char="»"/>
              <a:defRPr sz="2003">
                <a:solidFill>
                  <a:schemeClr val="tx1"/>
                </a:solidFill>
                <a:latin typeface="Times New Roman" charset="0"/>
                <a:ea typeface="ＭＳ Ｐゴシック" charset="-128"/>
              </a:defRPr>
            </a:lvl5pPr>
            <a:lvl6pPr marL="2518120" indent="-228920"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lgn="r">
              <a:spcBef>
                <a:spcPct val="0"/>
              </a:spcBef>
              <a:buClrTx/>
              <a:buSzTx/>
              <a:buFontTx/>
              <a:buNone/>
            </a:pPr>
            <a:fld id="{B52BD2BD-B903-134D-AE54-2FD4265963CD}" type="slidenum">
              <a:rPr lang="en-US" altLang="en-US" sz="1402">
                <a:solidFill>
                  <a:srgbClr val="000000"/>
                </a:solidFill>
                <a:latin typeface="Times New Roman" charset="0"/>
              </a:rPr>
              <a:pPr algn="r">
                <a:spcBef>
                  <a:spcPct val="0"/>
                </a:spcBef>
                <a:buClrTx/>
                <a:buSzTx/>
                <a:buFontTx/>
                <a:buNone/>
              </a:pPr>
              <a:t>40</a:t>
            </a:fld>
            <a:endParaRPr lang="en-US" altLang="en-US" sz="1402">
              <a:solidFill>
                <a:srgbClr val="000000"/>
              </a:solidFill>
              <a:latin typeface="Times New Roman" charset="0"/>
            </a:endParaRPr>
          </a:p>
        </p:txBody>
      </p:sp>
      <p:sp>
        <p:nvSpPr>
          <p:cNvPr id="175106" name="Rectangle 4"/>
          <p:cNvSpPr>
            <a:spLocks noChangeArrowheads="1"/>
          </p:cNvSpPr>
          <p:nvPr/>
        </p:nvSpPr>
        <p:spPr bwMode="auto">
          <a:xfrm>
            <a:off x="82550" y="152073"/>
            <a:ext cx="9302750" cy="9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38" tIns="45771" rIns="91538" bIns="45771" anchor="ct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None/>
            </a:pPr>
            <a:r>
              <a:rPr lang="en-US" altLang="en-US" sz="3204" u="sng" dirty="0">
                <a:solidFill>
                  <a:srgbClr val="3333CC"/>
                </a:solidFill>
              </a:rPr>
              <a:t>Core: Simple Forwarding to </a:t>
            </a:r>
            <a:r>
              <a:rPr lang="en-US" altLang="en-US" sz="3204" u="sng">
                <a:solidFill>
                  <a:srgbClr val="3333CC"/>
                </a:solidFill>
              </a:rPr>
              <a:t>Network Functions</a:t>
            </a:r>
            <a:endParaRPr lang="en-US" altLang="en-US" sz="3204" u="sng" dirty="0">
              <a:solidFill>
                <a:srgbClr val="3333CC"/>
              </a:solidFill>
            </a:endParaRPr>
          </a:p>
        </p:txBody>
      </p:sp>
      <p:sp>
        <p:nvSpPr>
          <p:cNvPr id="23" name="Content Placeholder 2"/>
          <p:cNvSpPr txBox="1">
            <a:spLocks/>
          </p:cNvSpPr>
          <p:nvPr/>
        </p:nvSpPr>
        <p:spPr>
          <a:xfrm>
            <a:off x="282078" y="1466450"/>
            <a:ext cx="8865206" cy="5192510"/>
          </a:xfrm>
          <a:prstGeom prst="rect">
            <a:avLst/>
          </a:prstGeom>
        </p:spPr>
        <p:txBody>
          <a:bodyPr>
            <a:noAutofit/>
          </a:bodyPr>
          <a:lstStyle>
            <a:lvl1pPr marL="342900" indent="-342900" algn="l" rtl="0" eaLnBrk="0" fontAlgn="base" hangingPunct="0">
              <a:spcBef>
                <a:spcPct val="20000"/>
              </a:spcBef>
              <a:spcAft>
                <a:spcPct val="0"/>
              </a:spcAft>
              <a:buClr>
                <a:schemeClr val="accent2"/>
              </a:buClr>
              <a:buSzPct val="85000"/>
              <a:buFont typeface="ZapfDingbats" charset="0"/>
              <a:buChar char="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75000"/>
              <a:buFont typeface="ZapfDingbats" charset="0"/>
              <a:buChar char="m"/>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itchFamily="2" charset="2"/>
              <a:buChar char="q"/>
            </a:pPr>
            <a:r>
              <a:rPr lang="en-US" altLang="ja-JP" sz="2804" kern="0" dirty="0"/>
              <a:t>Modern networks contain diverse types of equipment beyond simple routing/forwarding</a:t>
            </a:r>
            <a:endParaRPr lang="en-US" altLang="ja-JP" sz="2403" kern="0" dirty="0"/>
          </a:p>
          <a:p>
            <a:endParaRPr lang="en-US" altLang="ja-JP" sz="2403" kern="0" dirty="0"/>
          </a:p>
          <a:p>
            <a:pPr marL="0" indent="0">
              <a:buNone/>
            </a:pPr>
            <a:br>
              <a:rPr lang="en-US" altLang="ja-JP" sz="2403" kern="0" dirty="0"/>
            </a:br>
            <a:endParaRPr lang="en-US" altLang="ja-JP" sz="2403" kern="0" dirty="0"/>
          </a:p>
        </p:txBody>
      </p:sp>
      <p:pic>
        <p:nvPicPr>
          <p:cNvPr id="24" name="Picture 23"/>
          <p:cNvPicPr>
            <a:picLocks noChangeAspect="1"/>
          </p:cNvPicPr>
          <p:nvPr/>
        </p:nvPicPr>
        <p:blipFill>
          <a:blip r:embed="rId3"/>
          <a:stretch>
            <a:fillRect/>
          </a:stretch>
        </p:blipFill>
        <p:spPr>
          <a:xfrm>
            <a:off x="0" y="3058284"/>
            <a:ext cx="9156700" cy="2522867"/>
          </a:xfrm>
          <a:prstGeom prst="rect">
            <a:avLst/>
          </a:prstGeom>
        </p:spPr>
      </p:pic>
      <p:sp>
        <p:nvSpPr>
          <p:cNvPr id="25" name="Rectangle 24"/>
          <p:cNvSpPr/>
          <p:nvPr/>
        </p:nvSpPr>
        <p:spPr>
          <a:xfrm>
            <a:off x="6493598" y="5472257"/>
            <a:ext cx="2369640" cy="262295"/>
          </a:xfrm>
          <a:prstGeom prst="rect">
            <a:avLst/>
          </a:prstGeom>
        </p:spPr>
        <p:txBody>
          <a:bodyPr wrap="none">
            <a:spAutoFit/>
          </a:bodyPr>
          <a:lstStyle/>
          <a:p>
            <a:r>
              <a:rPr lang="en-US" altLang="ja-JP" sz="1102" i="1" dirty="0"/>
              <a:t>Source: [Sherry, et. al SIGCOMM’12]</a:t>
            </a:r>
            <a:endParaRPr lang="en-US" sz="1102" i="1" dirty="0"/>
          </a:p>
        </p:txBody>
      </p:sp>
      <p:sp>
        <p:nvSpPr>
          <p:cNvPr id="26" name="Rectangle 25"/>
          <p:cNvSpPr/>
          <p:nvPr/>
        </p:nvSpPr>
        <p:spPr>
          <a:xfrm>
            <a:off x="291495" y="5472257"/>
            <a:ext cx="7980402" cy="308204"/>
          </a:xfrm>
          <a:prstGeom prst="rect">
            <a:avLst/>
          </a:prstGeom>
        </p:spPr>
        <p:txBody>
          <a:bodyPr wrap="square">
            <a:spAutoFit/>
          </a:bodyPr>
          <a:lstStyle/>
          <a:p>
            <a:r>
              <a:rPr lang="en-US" sz="1402" dirty="0"/>
              <a:t>Small: &lt;=1k hosts; Medium: 1k-10k; Large: 10k-100k; Very Large: &gt;= 100k</a:t>
            </a:r>
          </a:p>
        </p:txBody>
      </p:sp>
      <p:sp>
        <p:nvSpPr>
          <p:cNvPr id="2" name="Rectangle 1"/>
          <p:cNvSpPr/>
          <p:nvPr/>
        </p:nvSpPr>
        <p:spPr>
          <a:xfrm>
            <a:off x="759229" y="2815747"/>
            <a:ext cx="700201" cy="169640"/>
          </a:xfrm>
          <a:prstGeom prst="rect">
            <a:avLst/>
          </a:prstGeom>
        </p:spPr>
        <p:txBody>
          <a:bodyPr wrap="none">
            <a:spAutoFit/>
          </a:bodyPr>
          <a:lstStyle/>
          <a:p>
            <a:r>
              <a:rPr lang="en-US" altLang="ja-JP" sz="501" kern="0" dirty="0"/>
              <a:t>Enterprise networks</a:t>
            </a:r>
            <a:endParaRPr lang="en-US" sz="501" dirty="0"/>
          </a:p>
        </p:txBody>
      </p:sp>
    </p:spTree>
    <p:extLst>
      <p:ext uri="{BB962C8B-B14F-4D97-AF65-F5344CB8AC3E}">
        <p14:creationId xmlns:p14="http://schemas.microsoft.com/office/powerpoint/2010/main" val="1600200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3"/>
          <p:cNvSpPr>
            <a:spLocks noGrp="1"/>
          </p:cNvSpPr>
          <p:nvPr>
            <p:ph type="sldNum" sz="quarter" idx="12"/>
          </p:nvPr>
        </p:nvSpPr>
        <p:spPr>
          <a:xfrm>
            <a:off x="234950" y="64135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fld id="{193DCDCF-BAE2-5D47-BB64-A1512B5B13D5}" type="slidenum">
              <a:rPr lang="en-US" altLang="x-none" sz="1400">
                <a:solidFill>
                  <a:srgbClr val="000000"/>
                </a:solidFill>
              </a:rPr>
              <a:pPr algn="l"/>
              <a:t>41</a:t>
            </a:fld>
            <a:endParaRPr lang="en-US" altLang="x-none" sz="1400">
              <a:solidFill>
                <a:srgbClr val="000000"/>
              </a:solidFill>
            </a:endParaRPr>
          </a:p>
        </p:txBody>
      </p:sp>
      <p:sp>
        <p:nvSpPr>
          <p:cNvPr id="142338" name="Rectangle 2"/>
          <p:cNvSpPr>
            <a:spLocks noGrp="1" noChangeArrowheads="1"/>
          </p:cNvSpPr>
          <p:nvPr>
            <p:ph type="title"/>
          </p:nvPr>
        </p:nvSpPr>
        <p:spPr>
          <a:xfrm>
            <a:off x="533400" y="228600"/>
            <a:ext cx="8205788" cy="1146175"/>
          </a:xfrm>
        </p:spPr>
        <p:txBody>
          <a:bodyPr/>
          <a:lstStyle/>
          <a:p>
            <a:r>
              <a:rPr lang="en-US" altLang="x-none" sz="3200">
                <a:ea typeface="ＭＳ Ｐゴシック" charset="-128"/>
              </a:rPr>
              <a:t>Centralized vs Decentralized</a:t>
            </a:r>
            <a:br>
              <a:rPr lang="en-US" altLang="x-none" sz="3200">
                <a:ea typeface="ＭＳ Ｐゴシック" charset="-128"/>
              </a:rPr>
            </a:br>
            <a:r>
              <a:rPr lang="en-US" altLang="x-none" sz="3200">
                <a:ea typeface="ＭＳ Ｐゴシック" charset="-128"/>
              </a:rPr>
              <a:t>(Price of Anarchy)</a:t>
            </a:r>
          </a:p>
        </p:txBody>
      </p:sp>
      <p:sp>
        <p:nvSpPr>
          <p:cNvPr id="15364" name="Rectangle 3"/>
          <p:cNvSpPr>
            <a:spLocks noGrp="1" noChangeArrowheads="1"/>
          </p:cNvSpPr>
          <p:nvPr>
            <p:ph type="body" idx="1"/>
          </p:nvPr>
        </p:nvSpPr>
        <p:spPr>
          <a:xfrm>
            <a:off x="533400" y="1693863"/>
            <a:ext cx="8064500" cy="4865687"/>
          </a:xfrm>
        </p:spPr>
        <p:txBody>
          <a:bodyPr/>
          <a:lstStyle/>
          <a:p>
            <a:pPr>
              <a:buFont typeface="Wingdings" pitchFamily="2" charset="2"/>
              <a:buChar char="q"/>
            </a:pPr>
            <a:r>
              <a:rPr lang="en-US" altLang="zh-CN" dirty="0">
                <a:ea typeface="ＭＳ Ｐゴシック" charset="-128"/>
              </a:rPr>
              <a:t>Autonomous (“Selfish”) App: </a:t>
            </a:r>
            <a:r>
              <a:rPr lang="en-US" altLang="x-none" dirty="0">
                <a:ea typeface="ＭＳ Ｐゴシック" charset="-128"/>
              </a:rPr>
              <a:t>Assume each link has a latency function l</a:t>
            </a:r>
            <a:r>
              <a:rPr lang="en-US" altLang="x-none" baseline="-25000" dirty="0">
                <a:ea typeface="ＭＳ Ｐゴシック" charset="-128"/>
              </a:rPr>
              <a:t>e</a:t>
            </a:r>
            <a:r>
              <a:rPr lang="en-US" altLang="x-none" dirty="0">
                <a:ea typeface="ＭＳ Ｐゴシック" charset="-128"/>
              </a:rPr>
              <a:t>(x): latency of link e when x amount of traffic goes through e:</a:t>
            </a:r>
          </a:p>
        </p:txBody>
      </p:sp>
      <p:grpSp>
        <p:nvGrpSpPr>
          <p:cNvPr id="2" name="Group 4"/>
          <p:cNvGrpSpPr>
            <a:grpSpLocks/>
          </p:cNvGrpSpPr>
          <p:nvPr/>
        </p:nvGrpSpPr>
        <p:grpSpPr bwMode="auto">
          <a:xfrm>
            <a:off x="3587750" y="4044950"/>
            <a:ext cx="3509963" cy="1692275"/>
            <a:chOff x="1476" y="2975"/>
            <a:chExt cx="2208" cy="1064"/>
          </a:xfrm>
        </p:grpSpPr>
        <p:grpSp>
          <p:nvGrpSpPr>
            <p:cNvPr id="142343" name="Group 5"/>
            <p:cNvGrpSpPr>
              <a:grpSpLocks/>
            </p:cNvGrpSpPr>
            <p:nvPr/>
          </p:nvGrpSpPr>
          <p:grpSpPr bwMode="auto">
            <a:xfrm>
              <a:off x="1476" y="3291"/>
              <a:ext cx="576" cy="396"/>
              <a:chOff x="1104" y="3348"/>
              <a:chExt cx="576" cy="396"/>
            </a:xfrm>
          </p:grpSpPr>
          <p:sp>
            <p:nvSpPr>
              <p:cNvPr id="142351" name="Oval 6"/>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2" name="Text Box 7"/>
              <p:cNvSpPr txBox="1">
                <a:spLocks noChangeArrowheads="1"/>
              </p:cNvSpPr>
              <p:nvPr/>
            </p:nvSpPr>
            <p:spPr bwMode="auto">
              <a:xfrm>
                <a:off x="1226" y="3348"/>
                <a:ext cx="2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s</a:t>
                </a:r>
                <a:endParaRPr lang="en-US" altLang="x-none" sz="2800" baseline="-25000">
                  <a:solidFill>
                    <a:srgbClr val="000000"/>
                  </a:solidFill>
                  <a:latin typeface="Arial" charset="0"/>
                </a:endParaRPr>
              </a:p>
            </p:txBody>
          </p:sp>
        </p:grpSp>
        <p:grpSp>
          <p:nvGrpSpPr>
            <p:cNvPr id="142344" name="Group 8"/>
            <p:cNvGrpSpPr>
              <a:grpSpLocks/>
            </p:cNvGrpSpPr>
            <p:nvPr/>
          </p:nvGrpSpPr>
          <p:grpSpPr bwMode="auto">
            <a:xfrm>
              <a:off x="3108" y="3303"/>
              <a:ext cx="576" cy="384"/>
              <a:chOff x="1104" y="3360"/>
              <a:chExt cx="576" cy="384"/>
            </a:xfrm>
          </p:grpSpPr>
          <p:sp>
            <p:nvSpPr>
              <p:cNvPr id="142349" name="Oval 9"/>
              <p:cNvSpPr>
                <a:spLocks noChangeArrowheads="1"/>
              </p:cNvSpPr>
              <p:nvPr/>
            </p:nvSpPr>
            <p:spPr bwMode="auto">
              <a:xfrm>
                <a:off x="1104" y="3360"/>
                <a:ext cx="576"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a:solidFill>
                    <a:srgbClr val="000000"/>
                  </a:solidFill>
                  <a:latin typeface="Comic Sans MS" charset="0"/>
                </a:endParaRPr>
              </a:p>
            </p:txBody>
          </p:sp>
          <p:sp>
            <p:nvSpPr>
              <p:cNvPr id="142350" name="Text Box 10"/>
              <p:cNvSpPr txBox="1">
                <a:spLocks noChangeArrowheads="1"/>
              </p:cNvSpPr>
              <p:nvPr/>
            </p:nvSpPr>
            <p:spPr bwMode="auto">
              <a:xfrm>
                <a:off x="1320" y="3396"/>
                <a:ext cx="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2800">
                    <a:solidFill>
                      <a:srgbClr val="000000"/>
                    </a:solidFill>
                    <a:latin typeface="Arial" charset="0"/>
                  </a:rPr>
                  <a:t>t</a:t>
                </a:r>
                <a:endParaRPr lang="en-US" altLang="x-none" sz="23900" baseline="-25000">
                  <a:solidFill>
                    <a:srgbClr val="000000"/>
                  </a:solidFill>
                  <a:latin typeface="Arial" charset="0"/>
                </a:endParaRPr>
              </a:p>
            </p:txBody>
          </p:sp>
        </p:grpSp>
        <p:sp>
          <p:nvSpPr>
            <p:cNvPr id="142345" name="Freeform 11"/>
            <p:cNvSpPr>
              <a:spLocks/>
            </p:cNvSpPr>
            <p:nvPr/>
          </p:nvSpPr>
          <p:spPr bwMode="auto">
            <a:xfrm>
              <a:off x="1764" y="3159"/>
              <a:ext cx="1632" cy="144"/>
            </a:xfrm>
            <a:custGeom>
              <a:avLst/>
              <a:gdLst>
                <a:gd name="T0" fmla="*/ 0 w 1632"/>
                <a:gd name="T1" fmla="*/ 144 h 144"/>
                <a:gd name="T2" fmla="*/ 768 w 1632"/>
                <a:gd name="T3" fmla="*/ 0 h 144"/>
                <a:gd name="T4" fmla="*/ 1632 w 1632"/>
                <a:gd name="T5" fmla="*/ 144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144"/>
                  </a:moveTo>
                  <a:cubicBezTo>
                    <a:pt x="248" y="72"/>
                    <a:pt x="496" y="0"/>
                    <a:pt x="768" y="0"/>
                  </a:cubicBezTo>
                  <a:cubicBezTo>
                    <a:pt x="1040" y="0"/>
                    <a:pt x="1336" y="72"/>
                    <a:pt x="1632" y="14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6" name="Freeform 12"/>
            <p:cNvSpPr>
              <a:spLocks/>
            </p:cNvSpPr>
            <p:nvPr/>
          </p:nvSpPr>
          <p:spPr bwMode="auto">
            <a:xfrm>
              <a:off x="1716" y="3687"/>
              <a:ext cx="1584" cy="144"/>
            </a:xfrm>
            <a:custGeom>
              <a:avLst/>
              <a:gdLst>
                <a:gd name="T0" fmla="*/ 0 w 1584"/>
                <a:gd name="T1" fmla="*/ 0 h 144"/>
                <a:gd name="T2" fmla="*/ 816 w 1584"/>
                <a:gd name="T3" fmla="*/ 144 h 144"/>
                <a:gd name="T4" fmla="*/ 1584 w 1584"/>
                <a:gd name="T5" fmla="*/ 0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cubicBezTo>
                    <a:pt x="276" y="72"/>
                    <a:pt x="552" y="144"/>
                    <a:pt x="816" y="144"/>
                  </a:cubicBezTo>
                  <a:cubicBezTo>
                    <a:pt x="1080" y="144"/>
                    <a:pt x="1332" y="72"/>
                    <a:pt x="1584"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347" name="Text Box 13"/>
            <p:cNvSpPr txBox="1">
              <a:spLocks noChangeArrowheads="1"/>
            </p:cNvSpPr>
            <p:nvPr/>
          </p:nvSpPr>
          <p:spPr bwMode="auto">
            <a:xfrm>
              <a:off x="2233" y="3807"/>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1</a:t>
              </a:r>
            </a:p>
          </p:txBody>
        </p:sp>
        <p:sp>
          <p:nvSpPr>
            <p:cNvPr id="142348" name="Text Box 14"/>
            <p:cNvSpPr txBox="1">
              <a:spLocks noChangeArrowheads="1"/>
            </p:cNvSpPr>
            <p:nvPr/>
          </p:nvSpPr>
          <p:spPr bwMode="auto">
            <a:xfrm>
              <a:off x="2278" y="2975"/>
              <a:ext cx="5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800">
                  <a:solidFill>
                    <a:srgbClr val="000000"/>
                  </a:solidFill>
                  <a:latin typeface="Arial" charset="0"/>
                </a:rPr>
                <a:t>l(x) = x</a:t>
              </a:r>
            </a:p>
          </p:txBody>
        </p:sp>
      </p:grpSp>
      <p:sp>
        <p:nvSpPr>
          <p:cNvPr id="15366" name="Text Box 15"/>
          <p:cNvSpPr txBox="1">
            <a:spLocks noChangeArrowheads="1"/>
          </p:cNvSpPr>
          <p:nvPr/>
        </p:nvSpPr>
        <p:spPr bwMode="auto">
          <a:xfrm>
            <a:off x="1720850" y="4441825"/>
            <a:ext cx="1381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600">
                <a:solidFill>
                  <a:srgbClr val="000000"/>
                </a:solidFill>
                <a:latin typeface="Comic Sans MS" charset="0"/>
              </a:rPr>
              <a:t>total traffic</a:t>
            </a:r>
            <a:endParaRPr lang="en-US" altLang="x-none" sz="1600">
              <a:solidFill>
                <a:srgbClr val="000000"/>
              </a:solidFill>
              <a:latin typeface="Comic Sans MS" charset="0"/>
            </a:endParaRPr>
          </a:p>
        </p:txBody>
      </p:sp>
      <p:pic>
        <p:nvPicPr>
          <p:cNvPr id="142342" name="Picture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4087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p:txBody>
          <a:bodyPr/>
          <a:lstStyle/>
          <a:p>
            <a:r>
              <a:rPr lang="en-US" altLang="zh-CN" sz="3200">
                <a:ea typeface="ＭＳ Ｐゴシック" charset="-128"/>
              </a:rPr>
              <a:t>Autonomous (“Selfish”) App</a:t>
            </a:r>
            <a:endParaRPr lang="en-US" altLang="x-none" sz="3200">
              <a:ea typeface="ＭＳ Ｐゴシック" charset="-128"/>
            </a:endParaRPr>
          </a:p>
        </p:txBody>
      </p:sp>
      <p:sp>
        <p:nvSpPr>
          <p:cNvPr id="4" name="Slide Number Placeholder 3"/>
          <p:cNvSpPr>
            <a:spLocks noGrp="1"/>
          </p:cNvSpPr>
          <p:nvPr>
            <p:ph type="sldNum" sz="quarter" idx="12"/>
          </p:nvPr>
        </p:nvSpPr>
        <p:spPr>
          <a:xfrm>
            <a:off x="7248525" y="6565900"/>
            <a:ext cx="1908175" cy="304800"/>
          </a:xfrm>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17D5D4D0-A53D-534A-A3C9-D0DF2BA55198}" type="slidenum">
              <a:rPr lang="en-US" altLang="x-none" sz="1200">
                <a:latin typeface="Tahoma" charset="0"/>
              </a:rPr>
              <a:pPr/>
              <a:t>42</a:t>
            </a:fld>
            <a:endParaRPr lang="en-US" altLang="x-none" sz="1200">
              <a:solidFill>
                <a:schemeClr val="bg2"/>
              </a:solidFill>
              <a:latin typeface="Tahoma" charset="0"/>
            </a:endParaRPr>
          </a:p>
        </p:txBody>
      </p:sp>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2288" y="1508125"/>
            <a:ext cx="50720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r="18704"/>
          <a:stretch>
            <a:fillRect/>
          </a:stretch>
        </p:blipFill>
        <p:spPr bwMode="auto">
          <a:xfrm>
            <a:off x="476250" y="3575050"/>
            <a:ext cx="31924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9" name="Rectangle 6"/>
          <p:cNvSpPr>
            <a:spLocks noChangeArrowheads="1"/>
          </p:cNvSpPr>
          <p:nvPr/>
        </p:nvSpPr>
        <p:spPr bwMode="auto">
          <a:xfrm>
            <a:off x="3430588" y="4487863"/>
            <a:ext cx="1027112"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nvGrpSpPr>
          <p:cNvPr id="13" name="Group 7"/>
          <p:cNvGrpSpPr>
            <a:grpSpLocks/>
          </p:cNvGrpSpPr>
          <p:nvPr/>
        </p:nvGrpSpPr>
        <p:grpSpPr bwMode="auto">
          <a:xfrm>
            <a:off x="4678363" y="3581400"/>
            <a:ext cx="3857625" cy="1544638"/>
            <a:chOff x="2943" y="3164"/>
            <a:chExt cx="2427" cy="971"/>
          </a:xfrm>
        </p:grpSpPr>
        <p:pic>
          <p:nvPicPr>
            <p:cNvPr id="14439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3" y="3164"/>
              <a:ext cx="2427"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93" name="Text Box 9"/>
            <p:cNvSpPr txBox="1">
              <a:spLocks noChangeArrowheads="1"/>
            </p:cNvSpPr>
            <p:nvPr/>
          </p:nvSpPr>
          <p:spPr bwMode="auto">
            <a:xfrm>
              <a:off x="4322" y="4029"/>
              <a:ext cx="4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eaLnBrk="1" hangingPunct="1"/>
              <a:r>
                <a:rPr lang="en-US" altLang="x-none">
                  <a:latin typeface="Arial" charset="0"/>
                </a:rPr>
                <a:t>Braess</a:t>
              </a:r>
              <a:r>
                <a:rPr lang="en-US" altLang="en-US">
                  <a:latin typeface="Arial" charset="0"/>
                </a:rPr>
                <a:t>’</a:t>
              </a:r>
              <a:r>
                <a:rPr lang="en-US" altLang="x-none">
                  <a:latin typeface="Arial" charset="0"/>
                </a:rPr>
                <a:t>s paradox</a:t>
              </a:r>
            </a:p>
          </p:txBody>
        </p:sp>
      </p:grpSp>
      <p:pic>
        <p:nvPicPr>
          <p:cNvPr id="144391"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3927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E25B3F07-878C-AC46-9ECC-80AAFE8274E7}" type="slidenum">
              <a:rPr lang="en-US" altLang="x-none" sz="1200">
                <a:latin typeface="Tahoma" charset="0"/>
              </a:rPr>
              <a:pPr/>
              <a:t>43</a:t>
            </a:fld>
            <a:endParaRPr lang="en-US" altLang="x-none" sz="1200">
              <a:latin typeface="Tahoma" charset="0"/>
            </a:endParaRPr>
          </a:p>
        </p:txBody>
      </p:sp>
      <p:sp>
        <p:nvSpPr>
          <p:cNvPr id="146434"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6435" name="Group 3"/>
          <p:cNvGrpSpPr>
            <a:grpSpLocks/>
          </p:cNvGrpSpPr>
          <p:nvPr/>
        </p:nvGrpSpPr>
        <p:grpSpPr bwMode="auto">
          <a:xfrm>
            <a:off x="815975" y="2174875"/>
            <a:ext cx="7234238" cy="3186113"/>
            <a:chOff x="480" y="1056"/>
            <a:chExt cx="4557" cy="2007"/>
          </a:xfrm>
        </p:grpSpPr>
        <p:sp>
          <p:nvSpPr>
            <p:cNvPr id="146443"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4"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5"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46"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47"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6448"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6449"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0"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451"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2"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6453"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54"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6455" name="Group 16"/>
            <p:cNvGrpSpPr>
              <a:grpSpLocks/>
            </p:cNvGrpSpPr>
            <p:nvPr/>
          </p:nvGrpSpPr>
          <p:grpSpPr bwMode="auto">
            <a:xfrm>
              <a:off x="1104" y="2448"/>
              <a:ext cx="856" cy="520"/>
              <a:chOff x="724" y="2692"/>
              <a:chExt cx="856" cy="520"/>
            </a:xfrm>
          </p:grpSpPr>
          <p:sp>
            <p:nvSpPr>
              <p:cNvPr id="146461"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6462"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6456"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2 0</a:t>
              </a:r>
            </a:p>
            <a:p>
              <a:pPr algn="l"/>
              <a:r>
                <a:rPr lang="en-US" altLang="zh-CN" sz="2800" b="1">
                  <a:solidFill>
                    <a:srgbClr val="000000"/>
                  </a:solidFill>
                  <a:latin typeface="Arial" charset="0"/>
                </a:rPr>
                <a:t>2 3 0</a:t>
              </a:r>
            </a:p>
          </p:txBody>
        </p:sp>
        <p:sp>
          <p:nvSpPr>
            <p:cNvPr id="146457"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6458"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6459"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6460"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6436" name="Group 25"/>
          <p:cNvGrpSpPr>
            <a:grpSpLocks/>
          </p:cNvGrpSpPr>
          <p:nvPr/>
        </p:nvGrpSpPr>
        <p:grpSpPr bwMode="auto">
          <a:xfrm>
            <a:off x="6024563" y="1933575"/>
            <a:ext cx="1522412" cy="517525"/>
            <a:chOff x="5031" y="2214"/>
            <a:chExt cx="959" cy="326"/>
          </a:xfrm>
        </p:grpSpPr>
        <p:sp>
          <p:nvSpPr>
            <p:cNvPr id="146441"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6442"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6437" name="Group 28"/>
          <p:cNvGrpSpPr>
            <a:grpSpLocks/>
          </p:cNvGrpSpPr>
          <p:nvPr/>
        </p:nvGrpSpPr>
        <p:grpSpPr bwMode="auto">
          <a:xfrm>
            <a:off x="6081713" y="2903538"/>
            <a:ext cx="1592262" cy="766762"/>
            <a:chOff x="4948" y="2956"/>
            <a:chExt cx="1003" cy="483"/>
          </a:xfrm>
        </p:grpSpPr>
        <p:sp>
          <p:nvSpPr>
            <p:cNvPr id="146439"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6440"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6438"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862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ED183DD-D882-D347-8232-629394E27C77}" type="slidenum">
              <a:rPr lang="en-US" altLang="x-none" sz="1200">
                <a:latin typeface="Tahoma" charset="0"/>
              </a:rPr>
              <a:pPr/>
              <a:t>44</a:t>
            </a:fld>
            <a:endParaRPr lang="en-US" altLang="x-none" sz="1200">
              <a:latin typeface="Tahoma" charset="0"/>
            </a:endParaRPr>
          </a:p>
        </p:txBody>
      </p:sp>
      <p:sp>
        <p:nvSpPr>
          <p:cNvPr id="148482" name="Rectangle 2"/>
          <p:cNvSpPr>
            <a:spLocks noGrp="1" noChangeArrowheads="1"/>
          </p:cNvSpPr>
          <p:nvPr>
            <p:ph type="title"/>
          </p:nvPr>
        </p:nvSpPr>
        <p:spPr>
          <a:xfrm>
            <a:off x="533400" y="311150"/>
            <a:ext cx="7783513" cy="835025"/>
          </a:xfrm>
        </p:spPr>
        <p:txBody>
          <a:bodyPr/>
          <a:lstStyle/>
          <a:p>
            <a:pPr marL="342900" indent="-342900"/>
            <a:r>
              <a:rPr lang="en-US" altLang="zh-CN" sz="3200">
                <a:ea typeface="ＭＳ Ｐゴシック" charset="-128"/>
              </a:rPr>
              <a:t>Decentralized (“Selfish”) Users</a:t>
            </a:r>
          </a:p>
        </p:txBody>
      </p:sp>
      <p:grpSp>
        <p:nvGrpSpPr>
          <p:cNvPr id="148483" name="Group 3"/>
          <p:cNvGrpSpPr>
            <a:grpSpLocks/>
          </p:cNvGrpSpPr>
          <p:nvPr/>
        </p:nvGrpSpPr>
        <p:grpSpPr bwMode="auto">
          <a:xfrm>
            <a:off x="815975" y="2174875"/>
            <a:ext cx="7234238" cy="3186113"/>
            <a:chOff x="480" y="1056"/>
            <a:chExt cx="4557" cy="2007"/>
          </a:xfrm>
        </p:grpSpPr>
        <p:sp>
          <p:nvSpPr>
            <p:cNvPr id="148491" name="Line 4"/>
            <p:cNvSpPr>
              <a:spLocks noChangeShapeType="1"/>
            </p:cNvSpPr>
            <p:nvPr/>
          </p:nvSpPr>
          <p:spPr bwMode="auto">
            <a:xfrm flipH="1" flipV="1">
              <a:off x="2832" y="1392"/>
              <a:ext cx="1104" cy="1296"/>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2" name="Line 5"/>
            <p:cNvSpPr>
              <a:spLocks noChangeShapeType="1"/>
            </p:cNvSpPr>
            <p:nvPr/>
          </p:nvSpPr>
          <p:spPr bwMode="auto">
            <a:xfrm flipH="1">
              <a:off x="1440" y="1392"/>
              <a:ext cx="1152" cy="1392"/>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3" name="Line 6"/>
            <p:cNvSpPr>
              <a:spLocks noChangeShapeType="1"/>
            </p:cNvSpPr>
            <p:nvPr/>
          </p:nvSpPr>
          <p:spPr bwMode="auto">
            <a:xfrm>
              <a:off x="2688" y="1248"/>
              <a:ext cx="0" cy="720"/>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4" name="Oval 7"/>
            <p:cNvSpPr>
              <a:spLocks noChangeArrowheads="1"/>
            </p:cNvSpPr>
            <p:nvPr/>
          </p:nvSpPr>
          <p:spPr bwMode="auto">
            <a:xfrm>
              <a:off x="2256" y="115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495" name="Rectangle 8"/>
            <p:cNvSpPr>
              <a:spLocks noChangeArrowheads="1"/>
            </p:cNvSpPr>
            <p:nvPr/>
          </p:nvSpPr>
          <p:spPr bwMode="auto">
            <a:xfrm>
              <a:off x="2592" y="12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2</a:t>
              </a:r>
            </a:p>
          </p:txBody>
        </p:sp>
        <p:sp>
          <p:nvSpPr>
            <p:cNvPr id="148496" name="Line 9"/>
            <p:cNvSpPr>
              <a:spLocks noChangeShapeType="1"/>
            </p:cNvSpPr>
            <p:nvPr/>
          </p:nvSpPr>
          <p:spPr bwMode="auto">
            <a:xfrm flipH="1">
              <a:off x="1872" y="2256"/>
              <a:ext cx="768" cy="384"/>
            </a:xfrm>
            <a:prstGeom prst="line">
              <a:avLst/>
            </a:prstGeom>
            <a:noFill/>
            <a:ln w="762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8497" name="Line 10"/>
            <p:cNvSpPr>
              <a:spLocks noChangeShapeType="1"/>
            </p:cNvSpPr>
            <p:nvPr/>
          </p:nvSpPr>
          <p:spPr bwMode="auto">
            <a:xfrm flipH="1" flipV="1">
              <a:off x="3024" y="2352"/>
              <a:ext cx="576" cy="288"/>
            </a:xfrm>
            <a:prstGeom prst="line">
              <a:avLst/>
            </a:prstGeom>
            <a:noFill/>
            <a:ln w="76200">
              <a:solidFill>
                <a:srgbClr val="FF0033"/>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8" name="Line 11"/>
            <p:cNvSpPr>
              <a:spLocks noChangeShapeType="1"/>
            </p:cNvSpPr>
            <p:nvPr/>
          </p:nvSpPr>
          <p:spPr bwMode="auto">
            <a:xfrm flipH="1">
              <a:off x="1440" y="2736"/>
              <a:ext cx="2592" cy="0"/>
            </a:xfrm>
            <a:prstGeom prst="line">
              <a:avLst/>
            </a:prstGeom>
            <a:noFill/>
            <a:ln w="76200">
              <a:solidFill>
                <a:srgbClr val="FF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8499" name="Oval 12"/>
            <p:cNvSpPr>
              <a:spLocks noChangeArrowheads="1"/>
            </p:cNvSpPr>
            <p:nvPr/>
          </p:nvSpPr>
          <p:spPr bwMode="auto">
            <a:xfrm>
              <a:off x="2308" y="197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0" name="Rectangle 13"/>
            <p:cNvSpPr>
              <a:spLocks noChangeArrowheads="1"/>
            </p:cNvSpPr>
            <p:nvPr/>
          </p:nvSpPr>
          <p:spPr bwMode="auto">
            <a:xfrm>
              <a:off x="2592"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0</a:t>
              </a:r>
            </a:p>
          </p:txBody>
        </p:sp>
        <p:sp>
          <p:nvSpPr>
            <p:cNvPr id="148501" name="Oval 14"/>
            <p:cNvSpPr>
              <a:spLocks noChangeArrowheads="1"/>
            </p:cNvSpPr>
            <p:nvPr/>
          </p:nvSpPr>
          <p:spPr bwMode="auto">
            <a:xfrm>
              <a:off x="3360" y="2400"/>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02" name="Rectangle 15"/>
            <p:cNvSpPr>
              <a:spLocks noChangeArrowheads="1"/>
            </p:cNvSpPr>
            <p:nvPr/>
          </p:nvSpPr>
          <p:spPr bwMode="auto">
            <a:xfrm>
              <a:off x="4272" y="27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nvGrpSpPr>
            <p:cNvPr id="148503" name="Group 16"/>
            <p:cNvGrpSpPr>
              <a:grpSpLocks/>
            </p:cNvGrpSpPr>
            <p:nvPr/>
          </p:nvGrpSpPr>
          <p:grpSpPr bwMode="auto">
            <a:xfrm>
              <a:off x="1104" y="2448"/>
              <a:ext cx="856" cy="520"/>
              <a:chOff x="724" y="2692"/>
              <a:chExt cx="856" cy="520"/>
            </a:xfrm>
          </p:grpSpPr>
          <p:sp>
            <p:nvSpPr>
              <p:cNvPr id="148509" name="Oval 17"/>
              <p:cNvSpPr>
                <a:spLocks noChangeArrowheads="1"/>
              </p:cNvSpPr>
              <p:nvPr/>
            </p:nvSpPr>
            <p:spPr bwMode="auto">
              <a:xfrm>
                <a:off x="724" y="2692"/>
                <a:ext cx="856" cy="520"/>
              </a:xfrm>
              <a:prstGeom prst="ellipse">
                <a:avLst/>
              </a:prstGeom>
              <a:solidFill>
                <a:srgbClr val="3333CC"/>
              </a:solidFill>
              <a:ln w="12700">
                <a:solidFill>
                  <a:srgbClr val="3333CC"/>
                </a:solidFill>
                <a:round/>
                <a:headEnd/>
                <a:tailEnd/>
              </a:ln>
            </p:spPr>
            <p:txBody>
              <a:bodyPr wrap="none" anchor="ct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endParaRPr lang="x-none" altLang="x-none" sz="1800">
                  <a:solidFill>
                    <a:srgbClr val="000000"/>
                  </a:solidFill>
                  <a:latin typeface="Comic Sans MS" charset="0"/>
                </a:endParaRPr>
              </a:p>
            </p:txBody>
          </p:sp>
          <p:sp>
            <p:nvSpPr>
              <p:cNvPr id="148510" name="Rectangle 18"/>
              <p:cNvSpPr>
                <a:spLocks noChangeArrowheads="1"/>
              </p:cNvSpPr>
              <p:nvPr/>
            </p:nvSpPr>
            <p:spPr bwMode="auto">
              <a:xfrm>
                <a:off x="1056" y="27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1</a:t>
                </a:r>
              </a:p>
            </p:txBody>
          </p:sp>
        </p:grpSp>
        <p:sp>
          <p:nvSpPr>
            <p:cNvPr id="148504" name="Rectangle 19"/>
            <p:cNvSpPr>
              <a:spLocks noChangeArrowheads="1"/>
            </p:cNvSpPr>
            <p:nvPr/>
          </p:nvSpPr>
          <p:spPr bwMode="auto">
            <a:xfrm>
              <a:off x="3216" y="1056"/>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2 3 0</a:t>
              </a:r>
            </a:p>
            <a:p>
              <a:pPr algn="l"/>
              <a:r>
                <a:rPr lang="en-US" altLang="zh-CN" sz="2800" b="1">
                  <a:solidFill>
                    <a:srgbClr val="000000"/>
                  </a:solidFill>
                  <a:latin typeface="Arial" charset="0"/>
                </a:rPr>
                <a:t>2 0</a:t>
              </a:r>
            </a:p>
          </p:txBody>
        </p:sp>
        <p:sp>
          <p:nvSpPr>
            <p:cNvPr id="148505" name="Rectangle 20"/>
            <p:cNvSpPr>
              <a:spLocks noChangeArrowheads="1"/>
            </p:cNvSpPr>
            <p:nvPr/>
          </p:nvSpPr>
          <p:spPr bwMode="auto">
            <a:xfrm>
              <a:off x="480" y="2400"/>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1 2 0</a:t>
              </a:r>
            </a:p>
            <a:p>
              <a:pPr algn="l"/>
              <a:r>
                <a:rPr lang="en-US" altLang="zh-CN" sz="2800" b="1">
                  <a:solidFill>
                    <a:srgbClr val="000000"/>
                  </a:solidFill>
                  <a:latin typeface="Arial" charset="0"/>
                </a:rPr>
                <a:t>1 0</a:t>
              </a:r>
            </a:p>
          </p:txBody>
        </p:sp>
        <p:sp>
          <p:nvSpPr>
            <p:cNvPr id="148506" name="Rectangle 21"/>
            <p:cNvSpPr>
              <a:spLocks noChangeArrowheads="1"/>
            </p:cNvSpPr>
            <p:nvPr/>
          </p:nvSpPr>
          <p:spPr bwMode="auto">
            <a:xfrm>
              <a:off x="4416" y="2304"/>
              <a:ext cx="621" cy="60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000000"/>
                  </a:solidFill>
                  <a:latin typeface="Arial" charset="0"/>
                </a:rPr>
                <a:t>3 1 0</a:t>
              </a:r>
            </a:p>
            <a:p>
              <a:pPr algn="l"/>
              <a:r>
                <a:rPr lang="en-US" altLang="zh-CN" sz="2800" b="1">
                  <a:solidFill>
                    <a:srgbClr val="000000"/>
                  </a:solidFill>
                  <a:latin typeface="Arial" charset="0"/>
                </a:rPr>
                <a:t>3 0</a:t>
              </a:r>
            </a:p>
          </p:txBody>
        </p:sp>
        <p:sp>
          <p:nvSpPr>
            <p:cNvPr id="148507" name="Rectangle 22"/>
            <p:cNvSpPr>
              <a:spLocks noChangeArrowheads="1"/>
            </p:cNvSpPr>
            <p:nvPr/>
          </p:nvSpPr>
          <p:spPr bwMode="auto">
            <a:xfrm>
              <a:off x="4368" y="153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4</a:t>
              </a:r>
            </a:p>
          </p:txBody>
        </p:sp>
        <p:sp>
          <p:nvSpPr>
            <p:cNvPr id="148508" name="Rectangle 23"/>
            <p:cNvSpPr>
              <a:spLocks noChangeArrowheads="1"/>
            </p:cNvSpPr>
            <p:nvPr/>
          </p:nvSpPr>
          <p:spPr bwMode="auto">
            <a:xfrm>
              <a:off x="3648" y="24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2800" b="1">
                  <a:solidFill>
                    <a:srgbClr val="FFFFFF"/>
                  </a:solidFill>
                  <a:latin typeface="Arial" charset="0"/>
                </a:rPr>
                <a:t>3</a:t>
              </a:r>
            </a:p>
          </p:txBody>
        </p:sp>
      </p:grpSp>
      <p:grpSp>
        <p:nvGrpSpPr>
          <p:cNvPr id="148484" name="Group 25"/>
          <p:cNvGrpSpPr>
            <a:grpSpLocks/>
          </p:cNvGrpSpPr>
          <p:nvPr/>
        </p:nvGrpSpPr>
        <p:grpSpPr bwMode="auto">
          <a:xfrm>
            <a:off x="6024563" y="1933575"/>
            <a:ext cx="1522412" cy="517525"/>
            <a:chOff x="5031" y="2214"/>
            <a:chExt cx="959" cy="326"/>
          </a:xfrm>
        </p:grpSpPr>
        <p:sp>
          <p:nvSpPr>
            <p:cNvPr id="148489" name="Line 26"/>
            <p:cNvSpPr>
              <a:spLocks noChangeShapeType="1"/>
            </p:cNvSpPr>
            <p:nvPr/>
          </p:nvSpPr>
          <p:spPr bwMode="auto">
            <a:xfrm flipH="1">
              <a:off x="5031" y="2443"/>
              <a:ext cx="181" cy="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8490" name="Text Box 27"/>
            <p:cNvSpPr txBox="1">
              <a:spLocks noChangeArrowheads="1"/>
            </p:cNvSpPr>
            <p:nvPr/>
          </p:nvSpPr>
          <p:spPr bwMode="auto">
            <a:xfrm>
              <a:off x="5195" y="2214"/>
              <a:ext cx="7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preferred</a:t>
              </a:r>
            </a:p>
          </p:txBody>
        </p:sp>
      </p:grpSp>
      <p:grpSp>
        <p:nvGrpSpPr>
          <p:cNvPr id="148485" name="Group 28"/>
          <p:cNvGrpSpPr>
            <a:grpSpLocks/>
          </p:cNvGrpSpPr>
          <p:nvPr/>
        </p:nvGrpSpPr>
        <p:grpSpPr bwMode="auto">
          <a:xfrm>
            <a:off x="6081713" y="2903538"/>
            <a:ext cx="1592262" cy="766762"/>
            <a:chOff x="4948" y="2956"/>
            <a:chExt cx="1003" cy="483"/>
          </a:xfrm>
        </p:grpSpPr>
        <p:sp>
          <p:nvSpPr>
            <p:cNvPr id="148487" name="Text Box 29"/>
            <p:cNvSpPr txBox="1">
              <a:spLocks noChangeArrowheads="1"/>
            </p:cNvSpPr>
            <p:nvPr/>
          </p:nvSpPr>
          <p:spPr bwMode="auto">
            <a:xfrm>
              <a:off x="5149" y="3032"/>
              <a:ext cx="80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zh-CN" sz="1800">
                  <a:solidFill>
                    <a:srgbClr val="000000"/>
                  </a:solidFill>
                  <a:latin typeface="Comic Sans MS" charset="0"/>
                </a:rPr>
                <a:t>less</a:t>
              </a:r>
            </a:p>
            <a:p>
              <a:pPr algn="l"/>
              <a:r>
                <a:rPr lang="en-US" altLang="zh-CN" sz="1800">
                  <a:solidFill>
                    <a:srgbClr val="000000"/>
                  </a:solidFill>
                  <a:latin typeface="Comic Sans MS" charset="0"/>
                </a:rPr>
                <a:t>preferred</a:t>
              </a:r>
            </a:p>
          </p:txBody>
        </p:sp>
        <p:sp>
          <p:nvSpPr>
            <p:cNvPr id="148488" name="Line 30"/>
            <p:cNvSpPr>
              <a:spLocks noChangeShapeType="1"/>
            </p:cNvSpPr>
            <p:nvPr/>
          </p:nvSpPr>
          <p:spPr bwMode="auto">
            <a:xfrm flipH="1" flipV="1">
              <a:off x="4948" y="2956"/>
              <a:ext cx="243" cy="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pic>
        <p:nvPicPr>
          <p:cNvPr id="148486"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5163" y="36513"/>
            <a:ext cx="2141537"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852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tLang="x-none">
                <a:ea typeface="ＭＳ Ｐゴシック" charset="-128"/>
              </a:rPr>
              <a:t>Distributed vs Centralized</a:t>
            </a:r>
          </a:p>
        </p:txBody>
      </p:sp>
      <p:sp>
        <p:nvSpPr>
          <p:cNvPr id="1505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49487F3-32DB-A342-8689-01DF82E49046}" type="slidenum">
              <a:rPr lang="en-US" altLang="x-none" sz="1200">
                <a:latin typeface="Tahoma" charset="0"/>
              </a:rPr>
              <a:pPr/>
              <a:t>45</a:t>
            </a:fld>
            <a:endParaRPr lang="en-US" altLang="x-none" sz="1200">
              <a:latin typeface="Tahoma" charset="0"/>
            </a:endParaRPr>
          </a:p>
        </p:txBody>
      </p:sp>
      <p:sp>
        <p:nvSpPr>
          <p:cNvPr id="150531" name="Content Placeholder 2"/>
          <p:cNvSpPr>
            <a:spLocks noGrp="1"/>
          </p:cNvSpPr>
          <p:nvPr>
            <p:ph idx="1"/>
          </p:nvPr>
        </p:nvSpPr>
        <p:spPr/>
        <p:txBody>
          <a:bodyPr/>
          <a:lstStyle/>
          <a:p>
            <a:pPr>
              <a:buFont typeface="Wingdings" pitchFamily="2" charset="2"/>
              <a:buChar char="q"/>
            </a:pPr>
            <a:r>
              <a:rPr lang="en-US" altLang="ja-JP" sz="2400" dirty="0">
                <a:ea typeface="ＭＳ Ｐゴシック" charset="-128"/>
              </a:rPr>
              <a:t>Distributed computing is hard, e.g.,</a:t>
            </a:r>
          </a:p>
          <a:p>
            <a:pPr lvl="1">
              <a:buFont typeface="Courier New" panose="02070309020205020404" pitchFamily="49" charset="0"/>
              <a:buChar char="o"/>
            </a:pPr>
            <a:r>
              <a:rPr lang="en-US" altLang="ja-JP" sz="2000" dirty="0">
                <a:ea typeface="ＭＳ Ｐゴシック" charset="-128"/>
              </a:rPr>
              <a:t>FLP Impossibility Theorem</a:t>
            </a:r>
          </a:p>
          <a:p>
            <a:pPr lvl="1">
              <a:buFont typeface="Courier New" panose="02070309020205020404" pitchFamily="49" charset="0"/>
              <a:buChar char="o"/>
            </a:pPr>
            <a:r>
              <a:rPr lang="en-US" altLang="ja-JP" sz="2000" dirty="0">
                <a:ea typeface="ＭＳ Ｐゴシック" charset="-128"/>
              </a:rPr>
              <a:t>Arrow’s Impossibility Theorem</a:t>
            </a:r>
          </a:p>
          <a:p>
            <a:pPr lvl="1"/>
            <a:endParaRPr lang="en-US" altLang="ja-JP" sz="2000" dirty="0">
              <a:ea typeface="ＭＳ Ｐゴシック" charset="-128"/>
            </a:endParaRPr>
          </a:p>
          <a:p>
            <a:pPr>
              <a:buFont typeface="Wingdings" pitchFamily="2" charset="2"/>
              <a:buChar char="q"/>
            </a:pPr>
            <a:r>
              <a:rPr lang="en-US" altLang="ja-JP" sz="2400" dirty="0">
                <a:ea typeface="ＭＳ Ｐゴシック" charset="-128"/>
              </a:rPr>
              <a:t>Achieved good design for only few specific tasks (e.g., state distribution, leader election). Hence, a trend in networking is Software Defined Networking, which is a way of moving away from generic distributed computing, by focusing on utilizing the few well-understood primitives, in particular logically centralized state.</a:t>
            </a:r>
          </a:p>
        </p:txBody>
      </p:sp>
      <p:pic>
        <p:nvPicPr>
          <p:cNvPr id="150532"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188" y="-4763"/>
            <a:ext cx="21717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88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Group 7"/>
          <p:cNvGrpSpPr>
            <a:grpSpLocks/>
          </p:cNvGrpSpPr>
          <p:nvPr/>
        </p:nvGrpSpPr>
        <p:grpSpPr bwMode="auto">
          <a:xfrm>
            <a:off x="7400925" y="4114800"/>
            <a:ext cx="1752600" cy="1219200"/>
            <a:chOff x="7245350" y="4273550"/>
            <a:chExt cx="1181100" cy="806450"/>
          </a:xfrm>
        </p:grpSpPr>
        <p:grpSp>
          <p:nvGrpSpPr>
            <p:cNvPr id="25914" name="Group 4"/>
            <p:cNvGrpSpPr>
              <a:grpSpLocks/>
            </p:cNvGrpSpPr>
            <p:nvPr/>
          </p:nvGrpSpPr>
          <p:grpSpPr bwMode="auto">
            <a:xfrm>
              <a:off x="7245350" y="4273550"/>
              <a:ext cx="1176862" cy="733003"/>
              <a:chOff x="628" y="1878"/>
              <a:chExt cx="833" cy="499"/>
            </a:xfrm>
          </p:grpSpPr>
          <p:sp>
            <p:nvSpPr>
              <p:cNvPr id="25932"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3"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4"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5"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6"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7"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8"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39"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40"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915" name="Group 14"/>
            <p:cNvGrpSpPr>
              <a:grpSpLocks/>
            </p:cNvGrpSpPr>
            <p:nvPr/>
          </p:nvGrpSpPr>
          <p:grpSpPr bwMode="auto">
            <a:xfrm>
              <a:off x="7245350" y="4341121"/>
              <a:ext cx="1181100" cy="738879"/>
              <a:chOff x="628" y="1876"/>
              <a:chExt cx="836" cy="503"/>
            </a:xfrm>
          </p:grpSpPr>
          <p:sp>
            <p:nvSpPr>
              <p:cNvPr id="25916"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7"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918"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9"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920"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1"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922"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3"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924"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5"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926"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7"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28"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9"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30"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31"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25602" name="Slide Number Placeholder 5"/>
          <p:cNvSpPr>
            <a:spLocks noGrp="1"/>
          </p:cNvSpPr>
          <p:nvPr>
            <p:ph type="sldNum" sz="quarter" idx="12"/>
          </p:nvPr>
        </p:nvSpPr>
        <p:spPr>
          <a:xfrm>
            <a:off x="7023100" y="64071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DCEE728-73A7-194D-8E3D-C28AA8863208}" type="slidenum">
              <a:rPr lang="en-US" altLang="x-none" sz="1200">
                <a:latin typeface="Tahoma" charset="0"/>
              </a:rPr>
              <a:pPr/>
              <a:t>46</a:t>
            </a:fld>
            <a:endParaRPr lang="en-US" altLang="x-none" sz="1200">
              <a:latin typeface="Tahoma" charset="0"/>
            </a:endParaRPr>
          </a:p>
        </p:txBody>
      </p:sp>
      <p:graphicFrame>
        <p:nvGraphicFramePr>
          <p:cNvPr id="25603" name="Object 498"/>
          <p:cNvGraphicFramePr>
            <a:graphicFrameLocks noChangeAspect="1"/>
          </p:cNvGraphicFramePr>
          <p:nvPr/>
        </p:nvGraphicFramePr>
        <p:xfrm>
          <a:off x="12700" y="3581400"/>
          <a:ext cx="2224088" cy="1566863"/>
        </p:xfrm>
        <a:graphic>
          <a:graphicData uri="http://schemas.openxmlformats.org/presentationml/2006/ole">
            <mc:AlternateContent xmlns:mc="http://schemas.openxmlformats.org/markup-compatibility/2006">
              <mc:Choice xmlns:v="urn:schemas-microsoft-com:vml" Requires="v">
                <p:oleObj spid="_x0000_s92165" name="Photo Editor Photo" r:id="rId4" imgW="5668166" imgH="3990476" progId="MSPhotoEd.3">
                  <p:embed/>
                </p:oleObj>
              </mc:Choice>
              <mc:Fallback>
                <p:oleObj name="Photo Editor Photo" r:id="rId4" imgW="5668166" imgH="3990476" progId="MSPhotoEd.3">
                  <p:embed/>
                  <p:pic>
                    <p:nvPicPr>
                      <p:cNvPr id="25603"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58140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5604" name="Object 497"/>
          <p:cNvGraphicFramePr>
            <a:graphicFrameLocks noChangeAspect="1"/>
          </p:cNvGraphicFramePr>
          <p:nvPr/>
        </p:nvGraphicFramePr>
        <p:xfrm>
          <a:off x="387350" y="1828800"/>
          <a:ext cx="1804988" cy="1338263"/>
        </p:xfrm>
        <a:graphic>
          <a:graphicData uri="http://schemas.openxmlformats.org/presentationml/2006/ole">
            <mc:AlternateContent xmlns:mc="http://schemas.openxmlformats.org/markup-compatibility/2006">
              <mc:Choice xmlns:v="urn:schemas-microsoft-com:vml" Requires="v">
                <p:oleObj spid="_x0000_s92166" name="Photo Editor Photo" r:id="rId6" imgW="3761905" imgH="2790476" progId="MSPhotoEd.3">
                  <p:embed/>
                </p:oleObj>
              </mc:Choice>
              <mc:Fallback>
                <p:oleObj name="Photo Editor Photo" r:id="rId6" imgW="3761905" imgH="2790476" progId="MSPhotoEd.3">
                  <p:embed/>
                  <p:pic>
                    <p:nvPicPr>
                      <p:cNvPr id="25604"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82880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5605" name="Group 3"/>
          <p:cNvGrpSpPr>
            <a:grpSpLocks/>
          </p:cNvGrpSpPr>
          <p:nvPr/>
        </p:nvGrpSpPr>
        <p:grpSpPr bwMode="auto">
          <a:xfrm>
            <a:off x="7975600" y="2219325"/>
            <a:ext cx="1181100" cy="806450"/>
            <a:chOff x="1372" y="240"/>
            <a:chExt cx="836" cy="549"/>
          </a:xfrm>
        </p:grpSpPr>
        <p:grpSp>
          <p:nvGrpSpPr>
            <p:cNvPr id="25739" name="Group 4"/>
            <p:cNvGrpSpPr>
              <a:grpSpLocks/>
            </p:cNvGrpSpPr>
            <p:nvPr/>
          </p:nvGrpSpPr>
          <p:grpSpPr bwMode="auto">
            <a:xfrm>
              <a:off x="1372" y="240"/>
              <a:ext cx="833" cy="499"/>
              <a:chOff x="628" y="1878"/>
              <a:chExt cx="833" cy="499"/>
            </a:xfrm>
          </p:grpSpPr>
          <p:sp>
            <p:nvSpPr>
              <p:cNvPr id="25905"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6"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7"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8"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09"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0"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1"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2"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913"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0" name="Group 14"/>
            <p:cNvGrpSpPr>
              <a:grpSpLocks/>
            </p:cNvGrpSpPr>
            <p:nvPr/>
          </p:nvGrpSpPr>
          <p:grpSpPr bwMode="auto">
            <a:xfrm>
              <a:off x="1372" y="286"/>
              <a:ext cx="836" cy="503"/>
              <a:chOff x="628" y="1876"/>
              <a:chExt cx="836" cy="503"/>
            </a:xfrm>
          </p:grpSpPr>
          <p:sp>
            <p:nvSpPr>
              <p:cNvPr id="25889"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0"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5891"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2"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5893"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4"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5895"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6"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5897"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8"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5899"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0"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5901"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2"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5903"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4"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5741"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42" name="Group 32"/>
            <p:cNvGrpSpPr>
              <a:grpSpLocks/>
            </p:cNvGrpSpPr>
            <p:nvPr/>
          </p:nvGrpSpPr>
          <p:grpSpPr bwMode="auto">
            <a:xfrm>
              <a:off x="1927" y="332"/>
              <a:ext cx="171" cy="169"/>
              <a:chOff x="1179" y="1966"/>
              <a:chExt cx="171" cy="169"/>
            </a:xfrm>
          </p:grpSpPr>
          <p:sp>
            <p:nvSpPr>
              <p:cNvPr id="25869"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0"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71"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2"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73"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4"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75"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6"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77"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8"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79"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0"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1"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2"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83"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4"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885"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6"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887"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88"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3" name="Group 53"/>
            <p:cNvGrpSpPr>
              <a:grpSpLocks/>
            </p:cNvGrpSpPr>
            <p:nvPr/>
          </p:nvGrpSpPr>
          <p:grpSpPr bwMode="auto">
            <a:xfrm>
              <a:off x="1971" y="370"/>
              <a:ext cx="94" cy="56"/>
              <a:chOff x="1223" y="2004"/>
              <a:chExt cx="94" cy="56"/>
            </a:xfrm>
          </p:grpSpPr>
          <p:grpSp>
            <p:nvGrpSpPr>
              <p:cNvPr id="25842" name="Group 54"/>
              <p:cNvGrpSpPr>
                <a:grpSpLocks/>
              </p:cNvGrpSpPr>
              <p:nvPr/>
            </p:nvGrpSpPr>
            <p:grpSpPr bwMode="auto">
              <a:xfrm>
                <a:off x="1223" y="2004"/>
                <a:ext cx="93" cy="56"/>
                <a:chOff x="1223" y="2004"/>
                <a:chExt cx="93" cy="56"/>
              </a:xfrm>
            </p:grpSpPr>
            <p:sp>
              <p:nvSpPr>
                <p:cNvPr id="25860"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1"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2"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3"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4"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5"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6"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7"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68"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843" name="Group 64"/>
              <p:cNvGrpSpPr>
                <a:grpSpLocks/>
              </p:cNvGrpSpPr>
              <p:nvPr/>
            </p:nvGrpSpPr>
            <p:grpSpPr bwMode="auto">
              <a:xfrm>
                <a:off x="1223" y="2004"/>
                <a:ext cx="94" cy="56"/>
                <a:chOff x="1223" y="2004"/>
                <a:chExt cx="94" cy="56"/>
              </a:xfrm>
            </p:grpSpPr>
            <p:sp>
              <p:nvSpPr>
                <p:cNvPr id="25844"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5"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5846"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7"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5848"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9"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850"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1"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5852"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3"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5854"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5"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5856"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7"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5858"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9"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4" name="Group 81"/>
            <p:cNvGrpSpPr>
              <a:grpSpLocks/>
            </p:cNvGrpSpPr>
            <p:nvPr/>
          </p:nvGrpSpPr>
          <p:grpSpPr bwMode="auto">
            <a:xfrm>
              <a:off x="1709" y="533"/>
              <a:ext cx="169" cy="168"/>
              <a:chOff x="961" y="2167"/>
              <a:chExt cx="169" cy="168"/>
            </a:xfrm>
          </p:grpSpPr>
          <p:sp>
            <p:nvSpPr>
              <p:cNvPr id="25822"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3"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824"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5"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6"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7"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828"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9"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830"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1"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832"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3"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34"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5"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836"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7"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5838"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9"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5840"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41"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5" name="Group 102"/>
            <p:cNvGrpSpPr>
              <a:grpSpLocks/>
            </p:cNvGrpSpPr>
            <p:nvPr/>
          </p:nvGrpSpPr>
          <p:grpSpPr bwMode="auto">
            <a:xfrm>
              <a:off x="1753" y="571"/>
              <a:ext cx="93" cy="56"/>
              <a:chOff x="1005" y="2205"/>
              <a:chExt cx="93" cy="56"/>
            </a:xfrm>
          </p:grpSpPr>
          <p:grpSp>
            <p:nvGrpSpPr>
              <p:cNvPr id="25795" name="Group 103"/>
              <p:cNvGrpSpPr>
                <a:grpSpLocks/>
              </p:cNvGrpSpPr>
              <p:nvPr/>
            </p:nvGrpSpPr>
            <p:grpSpPr bwMode="auto">
              <a:xfrm>
                <a:off x="1005" y="2205"/>
                <a:ext cx="93" cy="56"/>
                <a:chOff x="1005" y="2205"/>
                <a:chExt cx="93" cy="56"/>
              </a:xfrm>
            </p:grpSpPr>
            <p:sp>
              <p:nvSpPr>
                <p:cNvPr id="25813"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4"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5"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6"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7"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8"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19"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0"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821"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96" name="Group 113"/>
              <p:cNvGrpSpPr>
                <a:grpSpLocks/>
              </p:cNvGrpSpPr>
              <p:nvPr/>
            </p:nvGrpSpPr>
            <p:grpSpPr bwMode="auto">
              <a:xfrm>
                <a:off x="1005" y="2205"/>
                <a:ext cx="93" cy="56"/>
                <a:chOff x="1005" y="2205"/>
                <a:chExt cx="93" cy="56"/>
              </a:xfrm>
            </p:grpSpPr>
            <p:sp>
              <p:nvSpPr>
                <p:cNvPr id="25797"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8"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5799"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0"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5801"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2"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5803"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4"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5805"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6"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5807"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8"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5809"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0"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5811"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2"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5746" name="Group 130"/>
            <p:cNvGrpSpPr>
              <a:grpSpLocks/>
            </p:cNvGrpSpPr>
            <p:nvPr/>
          </p:nvGrpSpPr>
          <p:grpSpPr bwMode="auto">
            <a:xfrm>
              <a:off x="1523" y="332"/>
              <a:ext cx="170" cy="169"/>
              <a:chOff x="775" y="1966"/>
              <a:chExt cx="170" cy="169"/>
            </a:xfrm>
          </p:grpSpPr>
          <p:sp>
            <p:nvSpPr>
              <p:cNvPr id="25775"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5777"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8"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9"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0"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5781"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2"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5783"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4"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5785"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6"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87"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8"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5789"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0"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5791"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2"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5793"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94"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7" name="Group 151"/>
            <p:cNvGrpSpPr>
              <a:grpSpLocks/>
            </p:cNvGrpSpPr>
            <p:nvPr/>
          </p:nvGrpSpPr>
          <p:grpSpPr bwMode="auto">
            <a:xfrm>
              <a:off x="1568" y="370"/>
              <a:ext cx="92" cy="56"/>
              <a:chOff x="820" y="2004"/>
              <a:chExt cx="92" cy="56"/>
            </a:xfrm>
          </p:grpSpPr>
          <p:grpSp>
            <p:nvGrpSpPr>
              <p:cNvPr id="25748" name="Group 152"/>
              <p:cNvGrpSpPr>
                <a:grpSpLocks/>
              </p:cNvGrpSpPr>
              <p:nvPr/>
            </p:nvGrpSpPr>
            <p:grpSpPr bwMode="auto">
              <a:xfrm>
                <a:off x="820" y="2004"/>
                <a:ext cx="92" cy="56"/>
                <a:chOff x="820" y="2004"/>
                <a:chExt cx="92" cy="56"/>
              </a:xfrm>
            </p:grpSpPr>
            <p:sp>
              <p:nvSpPr>
                <p:cNvPr id="25766"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7"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8"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69"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0"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1"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2"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3"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74"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749" name="Group 162"/>
              <p:cNvGrpSpPr>
                <a:grpSpLocks/>
              </p:cNvGrpSpPr>
              <p:nvPr/>
            </p:nvGrpSpPr>
            <p:grpSpPr bwMode="auto">
              <a:xfrm>
                <a:off x="820" y="2004"/>
                <a:ext cx="92" cy="56"/>
                <a:chOff x="820" y="2004"/>
                <a:chExt cx="92" cy="56"/>
              </a:xfrm>
            </p:grpSpPr>
            <p:sp>
              <p:nvSpPr>
                <p:cNvPr id="25750"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5752"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3"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5754"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5"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5756"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7"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5758"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9"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5760"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1"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5762"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3"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5764"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5"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5606" name="Group 356"/>
          <p:cNvGrpSpPr>
            <a:grpSpLocks/>
          </p:cNvGrpSpPr>
          <p:nvPr/>
        </p:nvGrpSpPr>
        <p:grpSpPr bwMode="auto">
          <a:xfrm>
            <a:off x="2138363" y="2478088"/>
            <a:ext cx="1803400" cy="1625600"/>
            <a:chOff x="1358" y="1894"/>
            <a:chExt cx="2981" cy="1793"/>
          </a:xfrm>
        </p:grpSpPr>
        <p:sp>
          <p:nvSpPr>
            <p:cNvPr id="25730"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1"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2"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3"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4"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5"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6"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7"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38"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7" name="Group 366"/>
          <p:cNvGrpSpPr>
            <a:grpSpLocks/>
          </p:cNvGrpSpPr>
          <p:nvPr/>
        </p:nvGrpSpPr>
        <p:grpSpPr bwMode="auto">
          <a:xfrm>
            <a:off x="3868738" y="2571750"/>
            <a:ext cx="2414587" cy="1681163"/>
            <a:chOff x="1358" y="1894"/>
            <a:chExt cx="2981" cy="1793"/>
          </a:xfrm>
        </p:grpSpPr>
        <p:sp>
          <p:nvSpPr>
            <p:cNvPr id="25721"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2"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3"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4"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5"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6"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7"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8"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729"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08" name="Group 376"/>
          <p:cNvGrpSpPr>
            <a:grpSpLocks/>
          </p:cNvGrpSpPr>
          <p:nvPr/>
        </p:nvGrpSpPr>
        <p:grpSpPr bwMode="auto">
          <a:xfrm>
            <a:off x="3902075" y="2601913"/>
            <a:ext cx="2393950" cy="1709737"/>
            <a:chOff x="1358" y="1886"/>
            <a:chExt cx="2989" cy="1810"/>
          </a:xfrm>
        </p:grpSpPr>
        <p:sp>
          <p:nvSpPr>
            <p:cNvPr id="25705"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707"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8"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709"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0"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711"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2"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713"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4"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715"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6"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17"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8"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19"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0"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5609" name="Group 393"/>
          <p:cNvGrpSpPr>
            <a:grpSpLocks/>
          </p:cNvGrpSpPr>
          <p:nvPr/>
        </p:nvGrpSpPr>
        <p:grpSpPr bwMode="auto">
          <a:xfrm>
            <a:off x="2138363" y="2478088"/>
            <a:ext cx="1803400" cy="1654175"/>
            <a:chOff x="1358" y="1886"/>
            <a:chExt cx="2989" cy="1810"/>
          </a:xfrm>
        </p:grpSpPr>
        <p:sp>
          <p:nvSpPr>
            <p:cNvPr id="25689"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0"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91"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2"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93"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4"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95"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97"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99"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0"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701"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2"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703"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4"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75272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02895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3051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02895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25913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295751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07022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01307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34327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295751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78618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39883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12420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64013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4" name="Picture 4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5" y="264160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30517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26" name="Picture 4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350" y="31718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7" name="Picture 4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925" y="29321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8" name="Picture 4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5450" y="364807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29" name="Picture 4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5150" y="368141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0" name="Picture 4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625" y="323373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1" name="Picture 4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850" y="286067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2" name="Picture 4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3863" y="300831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3" name="Picture 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8288" y="372586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4" name="Picture 4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2450" y="332105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35" name="Text Box 435"/>
          <p:cNvSpPr txBox="1">
            <a:spLocks noChangeArrowheads="1"/>
          </p:cNvSpPr>
          <p:nvPr/>
        </p:nvSpPr>
        <p:spPr bwMode="auto">
          <a:xfrm>
            <a:off x="4479925" y="2254250"/>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600">
                <a:latin typeface="Arial" charset="0"/>
              </a:rPr>
              <a:t>Backbone</a:t>
            </a:r>
            <a:r>
              <a:rPr lang="en-US" altLang="zh-CN" sz="1600">
                <a:latin typeface="Arial" charset="0"/>
                <a:ea typeface="宋体" charset="-122"/>
              </a:rPr>
              <a:t> ISP</a:t>
            </a:r>
            <a:endParaRPr lang="en-US" altLang="x-none" sz="1600">
              <a:latin typeface="Arial" charset="0"/>
            </a:endParaRPr>
          </a:p>
        </p:txBody>
      </p:sp>
      <p:sp>
        <p:nvSpPr>
          <p:cNvPr id="25636" name="Text Box 436"/>
          <p:cNvSpPr txBox="1">
            <a:spLocks noChangeArrowheads="1"/>
          </p:cNvSpPr>
          <p:nvPr/>
        </p:nvSpPr>
        <p:spPr bwMode="auto">
          <a:xfrm>
            <a:off x="2941638" y="2130425"/>
            <a:ext cx="471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latin typeface="Arial" charset="0"/>
              </a:rPr>
              <a:t>ISP</a:t>
            </a:r>
          </a:p>
        </p:txBody>
      </p:sp>
      <p:pic>
        <p:nvPicPr>
          <p:cNvPr id="25637" name="Picture 4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8738" y="303053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5638" name="Group 439"/>
          <p:cNvGrpSpPr>
            <a:grpSpLocks/>
          </p:cNvGrpSpPr>
          <p:nvPr/>
        </p:nvGrpSpPr>
        <p:grpSpPr bwMode="auto">
          <a:xfrm>
            <a:off x="6310313" y="2495550"/>
            <a:ext cx="1803400" cy="1627188"/>
            <a:chOff x="1358" y="1894"/>
            <a:chExt cx="2981" cy="1793"/>
          </a:xfrm>
        </p:grpSpPr>
        <p:sp>
          <p:nvSpPr>
            <p:cNvPr id="25680"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1"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2"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3"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4"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5"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6"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7"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5688"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5639" name="Group 449"/>
          <p:cNvGrpSpPr>
            <a:grpSpLocks/>
          </p:cNvGrpSpPr>
          <p:nvPr/>
        </p:nvGrpSpPr>
        <p:grpSpPr bwMode="auto">
          <a:xfrm>
            <a:off x="6310313" y="2495550"/>
            <a:ext cx="1803400" cy="1655763"/>
            <a:chOff x="1358" y="1886"/>
            <a:chExt cx="2989" cy="1810"/>
          </a:xfrm>
        </p:grpSpPr>
        <p:sp>
          <p:nvSpPr>
            <p:cNvPr id="25664"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5"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5666"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7"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5668"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9"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5670"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1"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5672"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3"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5674"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5"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5676"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7"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5678"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04800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3242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04800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71157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32422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45" name="Picture 4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8300" y="31908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6" name="Picture 4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7400" y="366712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47" name="Text Box 473"/>
          <p:cNvSpPr txBox="1">
            <a:spLocks noChangeArrowheads="1"/>
          </p:cNvSpPr>
          <p:nvPr/>
        </p:nvSpPr>
        <p:spPr bwMode="auto">
          <a:xfrm>
            <a:off x="7092950" y="2209800"/>
            <a:ext cx="471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400">
                <a:latin typeface="Arial" charset="0"/>
                <a:ea typeface="宋体" charset="-122"/>
              </a:rPr>
              <a:t>ISP</a:t>
            </a:r>
            <a:endParaRPr lang="en-US" altLang="x-none" sz="1400">
              <a:latin typeface="Arial" charset="0"/>
            </a:endParaRPr>
          </a:p>
        </p:txBody>
      </p:sp>
      <p:pic>
        <p:nvPicPr>
          <p:cNvPr id="25648" name="Picture 47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1713" y="341153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49" name="Picture 4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2088" y="366712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72891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5651" name="Picture 47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9225" y="264160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2" name="Picture 47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29511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53" name="Picture 4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5325" y="341312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54" name="Rectangle 479"/>
          <p:cNvSpPr>
            <a:spLocks noGrp="1" noChangeArrowheads="1"/>
          </p:cNvSpPr>
          <p:nvPr>
            <p:ph type="title"/>
          </p:nvPr>
        </p:nvSpPr>
        <p:spPr>
          <a:xfrm>
            <a:off x="463550" y="387350"/>
            <a:ext cx="8382000" cy="728663"/>
          </a:xfrm>
        </p:spPr>
        <p:txBody>
          <a:bodyPr anchor="t"/>
          <a:lstStyle/>
          <a:p>
            <a:r>
              <a:rPr lang="en-US" altLang="x-none" sz="3200">
                <a:ea typeface="ＭＳ Ｐゴシック" charset="-128"/>
              </a:rPr>
              <a:t>Recall: Internet Physical Infrastructure</a:t>
            </a:r>
          </a:p>
        </p:txBody>
      </p:sp>
      <p:sp>
        <p:nvSpPr>
          <p:cNvPr id="25655" name="Rectangle 492"/>
          <p:cNvSpPr>
            <a:spLocks noGrp="1" noChangeArrowheads="1"/>
          </p:cNvSpPr>
          <p:nvPr>
            <p:ph type="body" idx="1"/>
          </p:nvPr>
        </p:nvSpPr>
        <p:spPr>
          <a:xfrm>
            <a:off x="768350" y="144780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宋体" charset="-122"/>
              </a:rPr>
              <a:t>a</a:t>
            </a:r>
            <a:r>
              <a:rPr lang="en-US" altLang="x-none" sz="2000" dirty="0">
                <a:ea typeface="ＭＳ Ｐゴシック" charset="-128"/>
              </a:rPr>
              <a:t>ccess, e.g.,</a:t>
            </a:r>
          </a:p>
          <a:p>
            <a:pPr lvl="1">
              <a:lnSpc>
                <a:spcPct val="90000"/>
              </a:lnSpc>
              <a:buFont typeface="Courier New" panose="02070309020205020404" pitchFamily="49" charset="0"/>
              <a:buChar char="o"/>
            </a:pPr>
            <a:r>
              <a:rPr lang="en-US" altLang="x-none" sz="1600" dirty="0">
                <a:ea typeface="ＭＳ Ｐゴシック" charset="-128"/>
              </a:rPr>
              <a:t>Cable, Fiber, DSL</a:t>
            </a:r>
            <a:r>
              <a:rPr lang="en-US" altLang="x-none" sz="1600" dirty="0">
                <a:ea typeface="宋体" charset="-122"/>
              </a:rPr>
              <a:t>, </a:t>
            </a:r>
            <a:r>
              <a:rPr lang="en-US" altLang="zh-CN" sz="1600" dirty="0">
                <a:ea typeface="宋体" charset="-122"/>
              </a:rPr>
              <a:t>Wireless</a:t>
            </a:r>
            <a:endParaRPr lang="en-US" altLang="x-none" sz="1600" dirty="0">
              <a:ea typeface="ＭＳ Ｐゴシック" charset="-128"/>
            </a:endParaRPr>
          </a:p>
        </p:txBody>
      </p:sp>
      <p:sp>
        <p:nvSpPr>
          <p:cNvPr id="25656" name="Rectangle 495"/>
          <p:cNvSpPr>
            <a:spLocks noChangeArrowheads="1"/>
          </p:cNvSpPr>
          <p:nvPr/>
        </p:nvSpPr>
        <p:spPr bwMode="auto">
          <a:xfrm>
            <a:off x="158750" y="5257800"/>
            <a:ext cx="3429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t>Ethernet, Wireless</a:t>
            </a:r>
          </a:p>
        </p:txBody>
      </p:sp>
      <p:sp>
        <p:nvSpPr>
          <p:cNvPr id="25657" name="Rectangle 500"/>
          <p:cNvSpPr>
            <a:spLocks noChangeArrowheads="1"/>
          </p:cNvSpPr>
          <p:nvPr/>
        </p:nvSpPr>
        <p:spPr bwMode="auto">
          <a:xfrm>
            <a:off x="3282950" y="441960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Comic Sans MS" charset="0"/>
                <a:ea typeface="ＭＳ Ｐゴシック" charset="-128"/>
              </a:defRPr>
            </a:lvl1pPr>
            <a:lvl2pPr>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The Internet is a </a:t>
            </a:r>
            <a:br>
              <a:rPr lang="en-US" altLang="zh-CN" sz="2000" dirty="0">
                <a:ea typeface="宋体" charset="-122"/>
              </a:rPr>
            </a:br>
            <a:r>
              <a:rPr lang="en-US" altLang="zh-CN" sz="2000" dirty="0">
                <a:ea typeface="宋体" charset="-122"/>
              </a:rPr>
              <a:t>network of networks</a:t>
            </a:r>
          </a:p>
          <a:p>
            <a:pPr algn="l">
              <a:lnSpc>
                <a:spcPct val="80000"/>
              </a:lnSpc>
              <a:spcBef>
                <a:spcPct val="20000"/>
              </a:spcBef>
              <a:buClr>
                <a:schemeClr val="accent2"/>
              </a:buClr>
              <a:buSzPct val="85000"/>
              <a:buFont typeface="Wingdings" pitchFamily="2" charset="2"/>
              <a:buChar char="q"/>
            </a:pPr>
            <a:r>
              <a:rPr lang="en-US" altLang="zh-CN" sz="2000" dirty="0">
                <a:ea typeface="宋体" charset="-122"/>
              </a:rPr>
              <a:t>Each individually administrated network is called an Autonomous System (AS)</a:t>
            </a:r>
          </a:p>
          <a:p>
            <a:pPr lvl="1" algn="l">
              <a:lnSpc>
                <a:spcPct val="80000"/>
              </a:lnSpc>
              <a:spcBef>
                <a:spcPct val="20000"/>
              </a:spcBef>
              <a:buClr>
                <a:schemeClr val="accent2"/>
              </a:buClr>
              <a:buSzPct val="85000"/>
            </a:pPr>
            <a:r>
              <a:rPr lang="en-US" altLang="zh-CN" sz="2000" dirty="0">
                <a:ea typeface="宋体" charset="-122"/>
              </a:rPr>
              <a:t>~ 58000 </a:t>
            </a:r>
            <a:r>
              <a:rPr lang="en-US" altLang="zh-CN" sz="2000" dirty="0" err="1">
                <a:ea typeface="宋体" charset="-122"/>
              </a:rPr>
              <a:t>ASes</a:t>
            </a:r>
            <a:r>
              <a:rPr lang="en-US" altLang="zh-CN" sz="2000" dirty="0">
                <a:ea typeface="宋体" charset="-122"/>
              </a:rPr>
              <a:t>;  </a:t>
            </a:r>
            <a:r>
              <a:rPr lang="en-US" altLang="zh-CN" sz="2000" dirty="0" err="1">
                <a:ea typeface="宋体" charset="-122"/>
              </a:rPr>
              <a:t>Avg</a:t>
            </a:r>
            <a:r>
              <a:rPr lang="en-US" altLang="zh-CN" sz="2000" dirty="0">
                <a:ea typeface="宋体" charset="-122"/>
              </a:rPr>
              <a:t> 5.7 hops; (http://</a:t>
            </a:r>
            <a:r>
              <a:rPr lang="en-US" altLang="zh-CN" sz="2000" dirty="0" err="1">
                <a:ea typeface="宋体" charset="-122"/>
              </a:rPr>
              <a:t>bgp.potaroo.net</a:t>
            </a:r>
            <a:r>
              <a:rPr lang="en-US" altLang="zh-CN" sz="2000" dirty="0">
                <a:ea typeface="宋体" charset="-122"/>
              </a:rPr>
              <a:t>/as2.0/</a:t>
            </a:r>
            <a:r>
              <a:rPr lang="en-US" altLang="zh-CN" sz="2000" dirty="0" err="1">
                <a:ea typeface="宋体" charset="-122"/>
              </a:rPr>
              <a:t>bgp-active.html</a:t>
            </a:r>
            <a:r>
              <a:rPr lang="en-US" altLang="zh-CN" sz="2000" dirty="0">
                <a:ea typeface="宋体" charset="-122"/>
              </a:rPr>
              <a:t>)</a:t>
            </a:r>
          </a:p>
        </p:txBody>
      </p:sp>
      <p:pic>
        <p:nvPicPr>
          <p:cNvPr id="25659" name="Picture 2"/>
          <p:cNvPicPr>
            <a:picLocks noChangeAspect="1"/>
          </p:cNvPicPr>
          <p:nvPr/>
        </p:nvPicPr>
        <p:blipFill>
          <a:blip r:embed="rId15">
            <a:extLst>
              <a:ext uri="{28A0092B-C50C-407E-A947-70E740481C1C}">
                <a14:useLocalDpi xmlns:a14="http://schemas.microsoft.com/office/drawing/2010/main" val="0"/>
              </a:ext>
            </a:extLst>
          </a:blip>
          <a:srcRect t="5940" r="13184"/>
          <a:stretch>
            <a:fillRect/>
          </a:stretch>
        </p:blipFill>
        <p:spPr bwMode="auto">
          <a:xfrm>
            <a:off x="7626350" y="441960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60" name="Straight Connector 2"/>
          <p:cNvCxnSpPr>
            <a:cxnSpLocks noChangeShapeType="1"/>
            <a:endCxn id="25624" idx="0"/>
          </p:cNvCxnSpPr>
          <p:nvPr/>
        </p:nvCxnSpPr>
        <p:spPr bwMode="auto">
          <a:xfrm>
            <a:off x="2216150" y="2362200"/>
            <a:ext cx="192088"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1" name="Straight Connector 5"/>
          <p:cNvCxnSpPr>
            <a:cxnSpLocks noChangeShapeType="1"/>
            <a:endCxn id="25653" idx="1"/>
          </p:cNvCxnSpPr>
          <p:nvPr/>
        </p:nvCxnSpPr>
        <p:spPr bwMode="auto">
          <a:xfrm flipV="1">
            <a:off x="1682750" y="3544888"/>
            <a:ext cx="282575"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5662" name="Straight Connector 9"/>
          <p:cNvCxnSpPr>
            <a:cxnSpLocks noChangeShapeType="1"/>
            <a:stCxn id="25649" idx="3"/>
          </p:cNvCxnSpPr>
          <p:nvPr/>
        </p:nvCxnSpPr>
        <p:spPr bwMode="auto">
          <a:xfrm>
            <a:off x="8178800" y="3798888"/>
            <a:ext cx="209550" cy="77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25663" name="Rectangle 10"/>
          <p:cNvSpPr>
            <a:spLocks noChangeArrowheads="1"/>
          </p:cNvSpPr>
          <p:nvPr/>
        </p:nvSpPr>
        <p:spPr bwMode="auto">
          <a:xfrm>
            <a:off x="7878763" y="495300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1200">
                <a:solidFill>
                  <a:srgbClr val="000000"/>
                </a:solidFill>
                <a:latin typeface="Arial" charset="0"/>
                <a:ea typeface="宋体" charset="-122"/>
              </a:rPr>
              <a:t>data center</a:t>
            </a:r>
            <a:endParaRPr lang="en-US" altLang="x-none" sz="400"/>
          </a:p>
        </p:txBody>
      </p:sp>
    </p:spTree>
    <p:extLst>
      <p:ext uri="{BB962C8B-B14F-4D97-AF65-F5344CB8AC3E}">
        <p14:creationId xmlns:p14="http://schemas.microsoft.com/office/powerpoint/2010/main" val="4233375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8C0DF27E-FDC4-864A-B8B8-B40AF6DF81C5}" type="slidenum">
              <a:rPr lang="en-US" altLang="x-none" sz="1200">
                <a:latin typeface="Tahoma" charset="0"/>
              </a:rPr>
              <a:pPr/>
              <a:t>47</a:t>
            </a:fld>
            <a:endParaRPr lang="en-US" altLang="x-none" sz="1200">
              <a:latin typeface="Tahoma" charset="0"/>
            </a:endParaRPr>
          </a:p>
        </p:txBody>
      </p:sp>
      <p:sp>
        <p:nvSpPr>
          <p:cNvPr id="29698" name="Rectangle 4"/>
          <p:cNvSpPr>
            <a:spLocks noChangeArrowheads="1"/>
          </p:cNvSpPr>
          <p:nvPr/>
        </p:nvSpPr>
        <p:spPr bwMode="auto">
          <a:xfrm>
            <a:off x="533400" y="228600"/>
            <a:ext cx="8235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Roadmap</a:t>
            </a:r>
          </a:p>
        </p:txBody>
      </p:sp>
      <p:sp>
        <p:nvSpPr>
          <p:cNvPr id="29699" name="Rectangle 5"/>
          <p:cNvSpPr>
            <a:spLocks noChangeArrowheads="1"/>
          </p:cNvSpPr>
          <p:nvPr/>
        </p:nvSpPr>
        <p:spPr bwMode="auto">
          <a:xfrm>
            <a:off x="533400" y="1447800"/>
            <a:ext cx="770255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So far w</a:t>
            </a:r>
            <a:r>
              <a:rPr lang="en-US" altLang="x-none" sz="2400" dirty="0"/>
              <a:t>e have looked at </a:t>
            </a:r>
            <a:r>
              <a:rPr lang="en-US" altLang="zh-CN" sz="2400" dirty="0">
                <a:ea typeface="宋体" charset="-122"/>
              </a:rPr>
              <a:t>only </a:t>
            </a:r>
            <a:r>
              <a:rPr lang="en-US" altLang="x-none" sz="2400" dirty="0"/>
              <a:t>the topology and physical connectivity of the Internet</a:t>
            </a:r>
            <a:r>
              <a:rPr lang="en-US" altLang="zh-CN" sz="2400" dirty="0">
                <a:ea typeface="宋体" charset="-122"/>
              </a:rPr>
              <a:t>: a mesh of computers interconnected via various physical media</a:t>
            </a:r>
            <a:endParaRPr lang="en-US" altLang="x-none" sz="2400" dirty="0"/>
          </a:p>
          <a:p>
            <a:pPr algn="l">
              <a:spcBef>
                <a:spcPct val="20000"/>
              </a:spcBef>
              <a:buClr>
                <a:schemeClr val="accent2"/>
              </a:buClr>
              <a:buSzPct val="85000"/>
              <a:buFont typeface="Wingdings" pitchFamily="2" charset="2"/>
              <a:buChar char="q"/>
            </a:pPr>
            <a:r>
              <a:rPr lang="en-US" altLang="x-none" sz="2400" i="1" u="sng" dirty="0">
                <a:solidFill>
                  <a:srgbClr val="FF0000"/>
                </a:solidFill>
              </a:rPr>
              <a:t>A </a:t>
            </a:r>
            <a:r>
              <a:rPr lang="en-US" altLang="x-none" sz="2400" dirty="0">
                <a:solidFill>
                  <a:srgbClr val="FF0000"/>
                </a:solidFill>
              </a:rPr>
              <a:t>basic question:</a:t>
            </a:r>
            <a:r>
              <a:rPr lang="en-US" altLang="x-none" sz="2400" dirty="0"/>
              <a:t> how are data </a:t>
            </a:r>
            <a:r>
              <a:rPr lang="en-US" altLang="zh-CN" sz="2400" dirty="0">
                <a:ea typeface="宋体" charset="-122"/>
              </a:rPr>
              <a:t>(the bits) </a:t>
            </a:r>
            <a:r>
              <a:rPr lang="en-US" altLang="x-none" sz="2400" dirty="0"/>
              <a:t>transferred through </a:t>
            </a:r>
            <a:r>
              <a:rPr lang="en-US" altLang="zh-CN" sz="2400" dirty="0">
                <a:ea typeface="宋体" charset="-122"/>
              </a:rPr>
              <a:t>communication </a:t>
            </a:r>
            <a:r>
              <a:rPr lang="en-US" altLang="x-none" sz="2400" dirty="0"/>
              <a:t>networks?</a:t>
            </a:r>
          </a:p>
        </p:txBody>
      </p:sp>
      <p:grpSp>
        <p:nvGrpSpPr>
          <p:cNvPr id="29700" name="Group 499"/>
          <p:cNvGrpSpPr>
            <a:grpSpLocks/>
          </p:cNvGrpSpPr>
          <p:nvPr/>
        </p:nvGrpSpPr>
        <p:grpSpPr bwMode="auto">
          <a:xfrm>
            <a:off x="387350" y="3816350"/>
            <a:ext cx="8721725" cy="2989263"/>
            <a:chOff x="0" y="980"/>
            <a:chExt cx="5494" cy="1883"/>
          </a:xfrm>
        </p:grpSpPr>
        <p:graphicFrame>
          <p:nvGraphicFramePr>
            <p:cNvPr id="29701" name="Object 497"/>
            <p:cNvGraphicFramePr>
              <a:graphicFrameLocks noChangeAspect="1"/>
            </p:cNvGraphicFramePr>
            <p:nvPr/>
          </p:nvGraphicFramePr>
          <p:xfrm>
            <a:off x="0" y="985"/>
            <a:ext cx="1137" cy="843"/>
          </p:xfrm>
          <a:graphic>
            <a:graphicData uri="http://schemas.openxmlformats.org/presentationml/2006/ole">
              <mc:AlternateContent xmlns:mc="http://schemas.openxmlformats.org/markup-compatibility/2006">
                <mc:Choice xmlns:v="urn:schemas-microsoft-com:vml" Requires="v">
                  <p:oleObj spid="_x0000_s30141" name="Photo Editor Photo" r:id="rId4" imgW="3761905" imgH="2790476" progId="MSPhotoEd.3">
                    <p:embed/>
                  </p:oleObj>
                </mc:Choice>
                <mc:Fallback>
                  <p:oleObj name="Photo Editor Photo" r:id="rId4" imgW="3761905" imgH="2790476" progId="MSPhotoEd.3">
                    <p:embed/>
                    <p:pic>
                      <p:nvPicPr>
                        <p:cNvPr id="0" name="Object 4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85"/>
                          <a:ext cx="1137" cy="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9702" name="Group 3"/>
            <p:cNvGrpSpPr>
              <a:grpSpLocks/>
            </p:cNvGrpSpPr>
            <p:nvPr/>
          </p:nvGrpSpPr>
          <p:grpSpPr bwMode="auto">
            <a:xfrm>
              <a:off x="4750" y="980"/>
              <a:ext cx="744" cy="508"/>
              <a:chOff x="1372" y="240"/>
              <a:chExt cx="836" cy="549"/>
            </a:xfrm>
          </p:grpSpPr>
          <p:grpSp>
            <p:nvGrpSpPr>
              <p:cNvPr id="29824" name="Group 4"/>
              <p:cNvGrpSpPr>
                <a:grpSpLocks/>
              </p:cNvGrpSpPr>
              <p:nvPr/>
            </p:nvGrpSpPr>
            <p:grpSpPr bwMode="auto">
              <a:xfrm>
                <a:off x="1372" y="240"/>
                <a:ext cx="833" cy="499"/>
                <a:chOff x="628" y="1878"/>
                <a:chExt cx="833" cy="499"/>
              </a:xfrm>
            </p:grpSpPr>
            <p:sp>
              <p:nvSpPr>
                <p:cNvPr id="29990"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1"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2"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3"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4"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5"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6"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7"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98"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5" name="Group 14"/>
              <p:cNvGrpSpPr>
                <a:grpSpLocks/>
              </p:cNvGrpSpPr>
              <p:nvPr/>
            </p:nvGrpSpPr>
            <p:grpSpPr bwMode="auto">
              <a:xfrm>
                <a:off x="1372" y="286"/>
                <a:ext cx="836" cy="503"/>
                <a:chOff x="628" y="1876"/>
                <a:chExt cx="836" cy="503"/>
              </a:xfrm>
            </p:grpSpPr>
            <p:sp>
              <p:nvSpPr>
                <p:cNvPr id="29974"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5"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29976"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7"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29978"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9"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29980"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1"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29982"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3"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29984"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5"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29986"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7"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29988"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89"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29826"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9827" name="Group 32"/>
              <p:cNvGrpSpPr>
                <a:grpSpLocks/>
              </p:cNvGrpSpPr>
              <p:nvPr/>
            </p:nvGrpSpPr>
            <p:grpSpPr bwMode="auto">
              <a:xfrm>
                <a:off x="1927" y="332"/>
                <a:ext cx="171" cy="169"/>
                <a:chOff x="1179" y="1966"/>
                <a:chExt cx="171" cy="169"/>
              </a:xfrm>
            </p:grpSpPr>
            <p:sp>
              <p:nvSpPr>
                <p:cNvPr id="29954"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5"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56"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7"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8"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59"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60"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1"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62"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3"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64"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5"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66"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7"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68"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69"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970"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71"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972"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73"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28" name="Group 53"/>
              <p:cNvGrpSpPr>
                <a:grpSpLocks/>
              </p:cNvGrpSpPr>
              <p:nvPr/>
            </p:nvGrpSpPr>
            <p:grpSpPr bwMode="auto">
              <a:xfrm>
                <a:off x="1971" y="370"/>
                <a:ext cx="94" cy="56"/>
                <a:chOff x="1223" y="2004"/>
                <a:chExt cx="94" cy="56"/>
              </a:xfrm>
            </p:grpSpPr>
            <p:grpSp>
              <p:nvGrpSpPr>
                <p:cNvPr id="29927" name="Group 54"/>
                <p:cNvGrpSpPr>
                  <a:grpSpLocks/>
                </p:cNvGrpSpPr>
                <p:nvPr/>
              </p:nvGrpSpPr>
              <p:grpSpPr bwMode="auto">
                <a:xfrm>
                  <a:off x="1223" y="2004"/>
                  <a:ext cx="93" cy="56"/>
                  <a:chOff x="1223" y="2004"/>
                  <a:chExt cx="93" cy="56"/>
                </a:xfrm>
              </p:grpSpPr>
              <p:sp>
                <p:nvSpPr>
                  <p:cNvPr id="29945"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6"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7"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8"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49"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0"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1"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2"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53"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928" name="Group 64"/>
                <p:cNvGrpSpPr>
                  <a:grpSpLocks/>
                </p:cNvGrpSpPr>
                <p:nvPr/>
              </p:nvGrpSpPr>
              <p:grpSpPr bwMode="auto">
                <a:xfrm>
                  <a:off x="1223" y="2004"/>
                  <a:ext cx="94" cy="56"/>
                  <a:chOff x="1223" y="2004"/>
                  <a:chExt cx="94" cy="56"/>
                </a:xfrm>
              </p:grpSpPr>
              <p:sp>
                <p:nvSpPr>
                  <p:cNvPr id="29929"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0"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29931"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2"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29933"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4"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935"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6"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29937"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38"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29939"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0"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29941"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2"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29943"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44"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29" name="Group 81"/>
              <p:cNvGrpSpPr>
                <a:grpSpLocks/>
              </p:cNvGrpSpPr>
              <p:nvPr/>
            </p:nvGrpSpPr>
            <p:grpSpPr bwMode="auto">
              <a:xfrm>
                <a:off x="1709" y="533"/>
                <a:ext cx="169" cy="168"/>
                <a:chOff x="961" y="2167"/>
                <a:chExt cx="169" cy="168"/>
              </a:xfrm>
            </p:grpSpPr>
            <p:sp>
              <p:nvSpPr>
                <p:cNvPr id="29907"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08"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909"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0"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1"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2"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913"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4"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915"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16"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917"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8"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19"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0"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921"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2"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9923"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24"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9925"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26"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0" name="Group 102"/>
              <p:cNvGrpSpPr>
                <a:grpSpLocks/>
              </p:cNvGrpSpPr>
              <p:nvPr/>
            </p:nvGrpSpPr>
            <p:grpSpPr bwMode="auto">
              <a:xfrm>
                <a:off x="1753" y="571"/>
                <a:ext cx="93" cy="56"/>
                <a:chOff x="1005" y="2205"/>
                <a:chExt cx="93" cy="56"/>
              </a:xfrm>
            </p:grpSpPr>
            <p:grpSp>
              <p:nvGrpSpPr>
                <p:cNvPr id="29880" name="Group 103"/>
                <p:cNvGrpSpPr>
                  <a:grpSpLocks/>
                </p:cNvGrpSpPr>
                <p:nvPr/>
              </p:nvGrpSpPr>
              <p:grpSpPr bwMode="auto">
                <a:xfrm>
                  <a:off x="1005" y="2205"/>
                  <a:ext cx="93" cy="56"/>
                  <a:chOff x="1005" y="2205"/>
                  <a:chExt cx="93" cy="56"/>
                </a:xfrm>
              </p:grpSpPr>
              <p:sp>
                <p:nvSpPr>
                  <p:cNvPr id="29898"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99"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0"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1"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2"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3"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4"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5"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906"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81" name="Group 113"/>
                <p:cNvGrpSpPr>
                  <a:grpSpLocks/>
                </p:cNvGrpSpPr>
                <p:nvPr/>
              </p:nvGrpSpPr>
              <p:grpSpPr bwMode="auto">
                <a:xfrm>
                  <a:off x="1005" y="2205"/>
                  <a:ext cx="93" cy="56"/>
                  <a:chOff x="1005" y="2205"/>
                  <a:chExt cx="93" cy="56"/>
                </a:xfrm>
              </p:grpSpPr>
              <p:sp>
                <p:nvSpPr>
                  <p:cNvPr id="29882"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3"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29884"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5"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29886"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7"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29888"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89"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29890"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1"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29892"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3"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29894"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5"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29896"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97"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29831" name="Group 130"/>
              <p:cNvGrpSpPr>
                <a:grpSpLocks/>
              </p:cNvGrpSpPr>
              <p:nvPr/>
            </p:nvGrpSpPr>
            <p:grpSpPr bwMode="auto">
              <a:xfrm>
                <a:off x="1523" y="332"/>
                <a:ext cx="170" cy="169"/>
                <a:chOff x="775" y="1966"/>
                <a:chExt cx="170" cy="169"/>
              </a:xfrm>
            </p:grpSpPr>
            <p:sp>
              <p:nvSpPr>
                <p:cNvPr id="29860"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1"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9862"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3"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64"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5"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9866"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7"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9868"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69"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9870"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1"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2"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3"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9874"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5"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9876"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77"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9878"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79"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2" name="Group 151"/>
              <p:cNvGrpSpPr>
                <a:grpSpLocks/>
              </p:cNvGrpSpPr>
              <p:nvPr/>
            </p:nvGrpSpPr>
            <p:grpSpPr bwMode="auto">
              <a:xfrm>
                <a:off x="1568" y="370"/>
                <a:ext cx="92" cy="56"/>
                <a:chOff x="820" y="2004"/>
                <a:chExt cx="92" cy="56"/>
              </a:xfrm>
            </p:grpSpPr>
            <p:grpSp>
              <p:nvGrpSpPr>
                <p:cNvPr id="29833" name="Group 152"/>
                <p:cNvGrpSpPr>
                  <a:grpSpLocks/>
                </p:cNvGrpSpPr>
                <p:nvPr/>
              </p:nvGrpSpPr>
              <p:grpSpPr bwMode="auto">
                <a:xfrm>
                  <a:off x="820" y="2004"/>
                  <a:ext cx="92" cy="56"/>
                  <a:chOff x="820" y="2004"/>
                  <a:chExt cx="92" cy="56"/>
                </a:xfrm>
              </p:grpSpPr>
              <p:sp>
                <p:nvSpPr>
                  <p:cNvPr id="29851"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2"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3"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4"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5"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6"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7"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8"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59"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834" name="Group 162"/>
                <p:cNvGrpSpPr>
                  <a:grpSpLocks/>
                </p:cNvGrpSpPr>
                <p:nvPr/>
              </p:nvGrpSpPr>
              <p:grpSpPr bwMode="auto">
                <a:xfrm>
                  <a:off x="820" y="2004"/>
                  <a:ext cx="92" cy="56"/>
                  <a:chOff x="820" y="2004"/>
                  <a:chExt cx="92" cy="56"/>
                </a:xfrm>
              </p:grpSpPr>
              <p:sp>
                <p:nvSpPr>
                  <p:cNvPr id="29835"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6"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29837"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38"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29839"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0"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29841"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2"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29843"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4"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29845"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6"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29847"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48"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29849"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50"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29703" name="Group 356"/>
            <p:cNvGrpSpPr>
              <a:grpSpLocks/>
            </p:cNvGrpSpPr>
            <p:nvPr/>
          </p:nvGrpSpPr>
          <p:grpSpPr bwMode="auto">
            <a:xfrm>
              <a:off x="1073" y="1143"/>
              <a:ext cx="1136" cy="1024"/>
              <a:chOff x="1358" y="1894"/>
              <a:chExt cx="2981" cy="1793"/>
            </a:xfrm>
          </p:grpSpPr>
          <p:sp>
            <p:nvSpPr>
              <p:cNvPr id="29815"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6"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7"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8"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9"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0"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1"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2"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23"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4" name="Group 366"/>
            <p:cNvGrpSpPr>
              <a:grpSpLocks/>
            </p:cNvGrpSpPr>
            <p:nvPr/>
          </p:nvGrpSpPr>
          <p:grpSpPr bwMode="auto">
            <a:xfrm>
              <a:off x="2163" y="1202"/>
              <a:ext cx="1521" cy="1059"/>
              <a:chOff x="1358" y="1894"/>
              <a:chExt cx="2981" cy="1793"/>
            </a:xfrm>
          </p:grpSpPr>
          <p:sp>
            <p:nvSpPr>
              <p:cNvPr id="29806"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7"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8"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09"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0"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1"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2"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3"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814"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05" name="Group 376"/>
            <p:cNvGrpSpPr>
              <a:grpSpLocks/>
            </p:cNvGrpSpPr>
            <p:nvPr/>
          </p:nvGrpSpPr>
          <p:grpSpPr bwMode="auto">
            <a:xfrm>
              <a:off x="2184" y="1221"/>
              <a:ext cx="1508" cy="1077"/>
              <a:chOff x="1358" y="1886"/>
              <a:chExt cx="2989" cy="1810"/>
            </a:xfrm>
          </p:grpSpPr>
          <p:sp>
            <p:nvSpPr>
              <p:cNvPr id="29790"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1"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92"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3"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94"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5"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96"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7"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98"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99"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800"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1"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802"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3"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804"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05"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29706" name="Group 393"/>
            <p:cNvGrpSpPr>
              <a:grpSpLocks/>
            </p:cNvGrpSpPr>
            <p:nvPr/>
          </p:nvGrpSpPr>
          <p:grpSpPr bwMode="auto">
            <a:xfrm>
              <a:off x="1073" y="1143"/>
              <a:ext cx="1136" cy="1042"/>
              <a:chOff x="1358" y="1886"/>
              <a:chExt cx="2989" cy="1810"/>
            </a:xfrm>
          </p:grpSpPr>
          <p:sp>
            <p:nvSpPr>
              <p:cNvPr id="29774"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5"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76"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7"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78"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79"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80"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1"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82"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3"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84"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5"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86"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7"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88"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89"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12" name="Line 410"/>
            <p:cNvSpPr>
              <a:spLocks noChangeShapeType="1"/>
            </p:cNvSpPr>
            <p:nvPr/>
          </p:nvSpPr>
          <p:spPr bwMode="auto">
            <a:xfrm>
              <a:off x="1270" y="1316"/>
              <a:ext cx="177" cy="3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3" name="Line 411"/>
            <p:cNvSpPr>
              <a:spLocks noChangeShapeType="1"/>
            </p:cNvSpPr>
            <p:nvPr/>
          </p:nvSpPr>
          <p:spPr bwMode="auto">
            <a:xfrm flipH="1">
              <a:off x="1476" y="1490"/>
              <a:ext cx="384" cy="13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4" name="Line 412"/>
            <p:cNvSpPr>
              <a:spLocks noChangeShapeType="1"/>
            </p:cNvSpPr>
            <p:nvPr/>
          </p:nvSpPr>
          <p:spPr bwMode="auto">
            <a:xfrm flipH="1" flipV="1">
              <a:off x="1447" y="1664"/>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5" name="Line 413"/>
            <p:cNvSpPr>
              <a:spLocks noChangeShapeType="1"/>
            </p:cNvSpPr>
            <p:nvPr/>
          </p:nvSpPr>
          <p:spPr bwMode="auto">
            <a:xfrm flipH="1" flipV="1">
              <a:off x="1889" y="1490"/>
              <a:ext cx="322" cy="9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6" name="Line 414"/>
            <p:cNvSpPr>
              <a:spLocks noChangeShapeType="1"/>
            </p:cNvSpPr>
            <p:nvPr/>
          </p:nvSpPr>
          <p:spPr bwMode="auto">
            <a:xfrm flipH="1">
              <a:off x="1712" y="1635"/>
              <a:ext cx="499" cy="27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7" name="Line 415"/>
            <p:cNvSpPr>
              <a:spLocks noChangeShapeType="1"/>
            </p:cNvSpPr>
            <p:nvPr/>
          </p:nvSpPr>
          <p:spPr bwMode="auto">
            <a:xfrm flipH="1">
              <a:off x="2320" y="1445"/>
              <a:ext cx="649" cy="71"/>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 name="Line 416"/>
            <p:cNvSpPr>
              <a:spLocks noChangeShapeType="1"/>
            </p:cNvSpPr>
            <p:nvPr/>
          </p:nvSpPr>
          <p:spPr bwMode="auto">
            <a:xfrm flipH="1" flipV="1">
              <a:off x="2349" y="1516"/>
              <a:ext cx="236" cy="41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9" name="Line 417"/>
            <p:cNvSpPr>
              <a:spLocks noChangeShapeType="1"/>
            </p:cNvSpPr>
            <p:nvPr/>
          </p:nvSpPr>
          <p:spPr bwMode="auto">
            <a:xfrm flipH="1" flipV="1">
              <a:off x="2349" y="1480"/>
              <a:ext cx="355" cy="20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0" name="Line 418"/>
            <p:cNvSpPr>
              <a:spLocks noChangeShapeType="1"/>
            </p:cNvSpPr>
            <p:nvPr/>
          </p:nvSpPr>
          <p:spPr bwMode="auto">
            <a:xfrm flipH="1" flipV="1">
              <a:off x="2704" y="1688"/>
              <a:ext cx="708" cy="3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1" name="Line 419"/>
            <p:cNvSpPr>
              <a:spLocks noChangeShapeType="1"/>
            </p:cNvSpPr>
            <p:nvPr/>
          </p:nvSpPr>
          <p:spPr bwMode="auto">
            <a:xfrm flipH="1" flipV="1">
              <a:off x="2998" y="1445"/>
              <a:ext cx="325" cy="10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2" name="Line 420"/>
            <p:cNvSpPr>
              <a:spLocks noChangeShapeType="1"/>
            </p:cNvSpPr>
            <p:nvPr/>
          </p:nvSpPr>
          <p:spPr bwMode="auto">
            <a:xfrm flipH="1">
              <a:off x="2585" y="1967"/>
              <a:ext cx="649"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3" name="Line 421"/>
            <p:cNvSpPr>
              <a:spLocks noChangeShapeType="1"/>
            </p:cNvSpPr>
            <p:nvPr/>
          </p:nvSpPr>
          <p:spPr bwMode="auto">
            <a:xfrm flipV="1">
              <a:off x="3264" y="1723"/>
              <a:ext cx="177" cy="24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4" name="Line 422"/>
            <p:cNvSpPr>
              <a:spLocks noChangeShapeType="1"/>
            </p:cNvSpPr>
            <p:nvPr/>
          </p:nvSpPr>
          <p:spPr bwMode="auto">
            <a:xfrm flipH="1" flipV="1">
              <a:off x="3352" y="1550"/>
              <a:ext cx="89" cy="17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25" name="Line 423"/>
            <p:cNvSpPr>
              <a:spLocks noChangeShapeType="1"/>
            </p:cNvSpPr>
            <p:nvPr/>
          </p:nvSpPr>
          <p:spPr bwMode="auto">
            <a:xfrm flipH="1">
              <a:off x="3317" y="1875"/>
              <a:ext cx="288" cy="14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1" name="Picture 42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 y="1246"/>
              <a:ext cx="2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 name="Line 425"/>
            <p:cNvSpPr>
              <a:spLocks noChangeShapeType="1"/>
            </p:cNvSpPr>
            <p:nvPr/>
          </p:nvSpPr>
          <p:spPr bwMode="auto">
            <a:xfrm flipV="1">
              <a:off x="1063" y="1664"/>
              <a:ext cx="384"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23" name="Picture 42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0" y="1580"/>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4" name="Picture 42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8" y="1429"/>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5" name="Picture 42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 y="1880"/>
              <a:ext cx="2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6" name="Picture 4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2" y="1901"/>
              <a:ext cx="24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7" name="Picture 43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6" y="1619"/>
              <a:ext cx="2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8" name="Picture 43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0" y="1384"/>
              <a:ext cx="24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29" name="Picture 4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3" y="1477"/>
              <a:ext cx="24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0" name="Picture 43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5" y="1929"/>
              <a:ext cx="2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1" name="Picture 43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4" y="1674"/>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32" name="Picture 43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3" y="1491"/>
              <a:ext cx="23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9733" name="Group 439"/>
            <p:cNvGrpSpPr>
              <a:grpSpLocks/>
            </p:cNvGrpSpPr>
            <p:nvPr/>
          </p:nvGrpSpPr>
          <p:grpSpPr bwMode="auto">
            <a:xfrm>
              <a:off x="3701" y="1154"/>
              <a:ext cx="1136" cy="1025"/>
              <a:chOff x="1358" y="1894"/>
              <a:chExt cx="2981" cy="1793"/>
            </a:xfrm>
          </p:grpSpPr>
          <p:sp>
            <p:nvSpPr>
              <p:cNvPr id="29765"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6"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7"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8"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69"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0"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1"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2"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9773"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29734" name="Group 449"/>
            <p:cNvGrpSpPr>
              <a:grpSpLocks/>
            </p:cNvGrpSpPr>
            <p:nvPr/>
          </p:nvGrpSpPr>
          <p:grpSpPr bwMode="auto">
            <a:xfrm>
              <a:off x="3701" y="1154"/>
              <a:ext cx="1136" cy="1043"/>
              <a:chOff x="1358" y="1886"/>
              <a:chExt cx="2989" cy="1810"/>
            </a:xfrm>
          </p:grpSpPr>
          <p:sp>
            <p:nvSpPr>
              <p:cNvPr id="29749"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0"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29751"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2"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29753"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4"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29755"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6"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29757"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58"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29759"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0"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29761"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2"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29763"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64"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42" name="Line 466"/>
            <p:cNvSpPr>
              <a:spLocks noChangeShapeType="1"/>
            </p:cNvSpPr>
            <p:nvPr/>
          </p:nvSpPr>
          <p:spPr bwMode="auto">
            <a:xfrm flipH="1">
              <a:off x="4104" y="1502"/>
              <a:ext cx="383" cy="14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3" name="Line 467"/>
            <p:cNvSpPr>
              <a:spLocks noChangeShapeType="1"/>
            </p:cNvSpPr>
            <p:nvPr/>
          </p:nvSpPr>
          <p:spPr bwMode="auto">
            <a:xfrm flipH="1" flipV="1">
              <a:off x="4075" y="1676"/>
              <a:ext cx="265"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4" name="Line 468"/>
            <p:cNvSpPr>
              <a:spLocks noChangeShapeType="1"/>
            </p:cNvSpPr>
            <p:nvPr/>
          </p:nvSpPr>
          <p:spPr bwMode="auto">
            <a:xfrm flipH="1" flipV="1">
              <a:off x="4517" y="1502"/>
              <a:ext cx="265" cy="4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5" name="Line 469"/>
            <p:cNvSpPr>
              <a:spLocks noChangeShapeType="1"/>
            </p:cNvSpPr>
            <p:nvPr/>
          </p:nvSpPr>
          <p:spPr bwMode="auto">
            <a:xfrm flipH="1" flipV="1">
              <a:off x="4340" y="1920"/>
              <a:ext cx="442" cy="6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6" name="Line 470"/>
            <p:cNvSpPr>
              <a:spLocks noChangeShapeType="1"/>
            </p:cNvSpPr>
            <p:nvPr/>
          </p:nvSpPr>
          <p:spPr bwMode="auto">
            <a:xfrm flipV="1">
              <a:off x="3690" y="1676"/>
              <a:ext cx="385"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0" name="Picture 47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8" y="1592"/>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1" name="Picture 47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2"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2" name="Picture 47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7" y="173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3" name="Picture 475"/>
            <p:cNvSpPr>
              <a:spLocks noChangeArrowheads="1"/>
            </p:cNvSpPr>
            <p:nvPr/>
          </p:nvSpPr>
          <p:spPr bwMode="auto">
            <a:xfrm>
              <a:off x="4647"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2" name="Line 476"/>
            <p:cNvSpPr>
              <a:spLocks noChangeShapeType="1"/>
            </p:cNvSpPr>
            <p:nvPr/>
          </p:nvSpPr>
          <p:spPr bwMode="auto">
            <a:xfrm flipH="1">
              <a:off x="4464" y="1301"/>
              <a:ext cx="289" cy="19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9745" name="Picture 47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0" y="1246"/>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46" name="Picture 47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5" y="144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47" name="Picture 437"/>
            <p:cNvSpPr>
              <a:spLocks noChangeArrowheads="1"/>
            </p:cNvSpPr>
            <p:nvPr/>
          </p:nvSpPr>
          <p:spPr bwMode="auto">
            <a:xfrm>
              <a:off x="964" y="1732"/>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aphicFrame>
          <p:nvGraphicFramePr>
            <p:cNvPr id="29748" name="Object 498"/>
            <p:cNvGraphicFramePr>
              <a:graphicFrameLocks noChangeAspect="1"/>
            </p:cNvGraphicFramePr>
            <p:nvPr/>
          </p:nvGraphicFramePr>
          <p:xfrm>
            <a:off x="0" y="1876"/>
            <a:ext cx="1401" cy="987"/>
          </p:xfrm>
          <a:graphic>
            <a:graphicData uri="http://schemas.openxmlformats.org/presentationml/2006/ole">
              <mc:AlternateContent xmlns:mc="http://schemas.openxmlformats.org/markup-compatibility/2006">
                <mc:Choice xmlns:v="urn:schemas-microsoft-com:vml" Requires="v">
                  <p:oleObj spid="_x0000_s30142" name="Photo Editor Photo" r:id="rId11" imgW="5668166" imgH="3990476" progId="MSPhotoEd.3">
                    <p:embed/>
                  </p:oleObj>
                </mc:Choice>
                <mc:Fallback>
                  <p:oleObj name="Photo Editor Photo" r:id="rId11" imgW="5668166" imgH="3990476" progId="MSPhotoEd.3">
                    <p:embed/>
                    <p:pic>
                      <p:nvPicPr>
                        <p:cNvPr id="0" name="Object 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876"/>
                          <a:ext cx="1401"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68A6BCEC-6E5F-FD4D-91BE-39F38FC334F9}" type="slidenum">
              <a:rPr lang="en-US" altLang="x-none" sz="1200">
                <a:latin typeface="Tahoma" charset="0"/>
              </a:rPr>
              <a:pPr/>
              <a:t>48</a:t>
            </a:fld>
            <a:endParaRPr lang="en-US" altLang="x-none" sz="1200">
              <a:latin typeface="Tahoma" charset="0"/>
            </a:endParaRPr>
          </a:p>
        </p:txBody>
      </p:sp>
      <p:sp>
        <p:nvSpPr>
          <p:cNvPr id="31746" name="Rectangle 2"/>
          <p:cNvSpPr>
            <a:spLocks noGrp="1" noChangeArrowheads="1"/>
          </p:cNvSpPr>
          <p:nvPr>
            <p:ph type="title"/>
          </p:nvPr>
        </p:nvSpPr>
        <p:spPr/>
        <p:txBody>
          <a:bodyPr/>
          <a:lstStyle/>
          <a:p>
            <a:r>
              <a:rPr lang="en-US" altLang="x-none">
                <a:ea typeface="ＭＳ Ｐゴシック" charset="-128"/>
              </a:rPr>
              <a:t>Outline</a:t>
            </a:r>
          </a:p>
        </p:txBody>
      </p:sp>
      <p:sp>
        <p:nvSpPr>
          <p:cNvPr id="31747" name="Rectangle 3"/>
          <p:cNvSpPr>
            <a:spLocks noGrp="1" noChangeArrowheads="1"/>
          </p:cNvSpPr>
          <p:nvPr>
            <p:ph type="body" idx="1"/>
          </p:nvPr>
        </p:nvSpPr>
        <p:spPr/>
        <p:txBody>
          <a:bodyPr/>
          <a:lstStyle/>
          <a:p>
            <a:pPr>
              <a:buFont typeface="Wingdings" charset="2"/>
              <a:buChar char="q"/>
            </a:pPr>
            <a:r>
              <a:rPr lang="en-US" altLang="x-none" dirty="0">
                <a:ea typeface="ＭＳ Ｐゴシック" charset="-128"/>
              </a:rPr>
              <a:t>Admin</a:t>
            </a:r>
            <a:r>
              <a:rPr lang="en-US" altLang="zh-CN" dirty="0">
                <a:ea typeface="ＭＳ Ｐゴシック" charset="-128"/>
              </a:rPr>
              <a:t>.</a:t>
            </a:r>
            <a:r>
              <a:rPr lang="en-US" altLang="x-none" dirty="0">
                <a:ea typeface="ＭＳ Ｐゴシック" charset="-128"/>
              </a:rPr>
              <a:t> and recaps</a:t>
            </a:r>
          </a:p>
          <a:p>
            <a:pPr>
              <a:buFont typeface="Wingdings" charset="2"/>
              <a:buChar char="q"/>
            </a:pPr>
            <a:r>
              <a:rPr lang="en-US" altLang="x-none" dirty="0">
                <a:ea typeface="ＭＳ Ｐゴシック" charset="-128"/>
              </a:rPr>
              <a:t>A brief introduction to the Internet: past and present</a:t>
            </a:r>
          </a:p>
          <a:p>
            <a:pPr>
              <a:buFont typeface="Wingdings" charset="2"/>
              <a:buChar char="q"/>
            </a:pPr>
            <a:r>
              <a:rPr lang="en-US" altLang="x-none" dirty="0">
                <a:ea typeface="ＭＳ Ｐゴシック" charset="-128"/>
              </a:rPr>
              <a:t>Challenges of Internet networks and apps</a:t>
            </a:r>
          </a:p>
          <a:p>
            <a:pPr>
              <a:buClr>
                <a:srgbClr val="C00000"/>
              </a:buClr>
              <a:buFont typeface="Wingdings" charset="2"/>
              <a:buChar char="Ø"/>
            </a:pPr>
            <a:r>
              <a:rPr lang="en-US" altLang="x-none" i="1" dirty="0">
                <a:solidFill>
                  <a:srgbClr val="C00000"/>
                </a:solidFill>
                <a:ea typeface="ＭＳ Ｐゴシック" charset="-128"/>
              </a:rPr>
              <a:t>A taxonomy of communication networks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4CCFBB2-4807-454E-A011-F6A983B40080}" type="slidenum">
              <a:rPr lang="en-US" altLang="x-none" sz="1200">
                <a:latin typeface="Tahoma" charset="0"/>
              </a:rPr>
              <a:pPr/>
              <a:t>49</a:t>
            </a:fld>
            <a:endParaRPr lang="en-US" altLang="x-none" sz="1200">
              <a:latin typeface="Tahoma" charset="0"/>
            </a:endParaRPr>
          </a:p>
        </p:txBody>
      </p:sp>
      <p:sp>
        <p:nvSpPr>
          <p:cNvPr id="33794" name="Rectangle 3"/>
          <p:cNvSpPr>
            <a:spLocks noGrp="1" noChangeArrowheads="1"/>
          </p:cNvSpPr>
          <p:nvPr>
            <p:ph type="title"/>
          </p:nvPr>
        </p:nvSpPr>
        <p:spPr>
          <a:xfrm>
            <a:off x="533400" y="82550"/>
            <a:ext cx="7783513" cy="1146175"/>
          </a:xfrm>
        </p:spPr>
        <p:txBody>
          <a:bodyPr anchor="t"/>
          <a:lstStyle/>
          <a:p>
            <a:r>
              <a:rPr lang="en-US" altLang="x-none" sz="3600" dirty="0">
                <a:ea typeface="ＭＳ Ｐゴシック" charset="-128"/>
              </a:rPr>
              <a:t>Taxonomy of </a:t>
            </a:r>
            <a:br>
              <a:rPr lang="en-US" altLang="x-none" sz="3600" dirty="0">
                <a:ea typeface="ＭＳ Ｐゴシック" charset="-128"/>
              </a:rPr>
            </a:br>
            <a:r>
              <a:rPr lang="en-US" altLang="x-none" sz="3600" dirty="0">
                <a:ea typeface="ＭＳ Ｐゴシック" charset="-128"/>
              </a:rPr>
              <a:t>Communication Networks </a:t>
            </a:r>
            <a:endParaRPr lang="en-US" altLang="zh-TW" sz="3600" i="1" dirty="0">
              <a:solidFill>
                <a:srgbClr val="FE00FE"/>
              </a:solidFill>
              <a:ea typeface="新細明體" charset="-120"/>
            </a:endParaRPr>
          </a:p>
        </p:txBody>
      </p:sp>
      <p:sp>
        <p:nvSpPr>
          <p:cNvPr id="46083" name="Rectangle 2"/>
          <p:cNvSpPr>
            <a:spLocks noGrp="1" noChangeArrowheads="1"/>
          </p:cNvSpPr>
          <p:nvPr>
            <p:ph type="body" idx="1"/>
          </p:nvPr>
        </p:nvSpPr>
        <p:spPr>
          <a:xfrm>
            <a:off x="615950" y="3432175"/>
            <a:ext cx="7783513" cy="3051175"/>
          </a:xfrm>
        </p:spPr>
        <p:txBody>
          <a:bodyPr/>
          <a:lstStyle/>
          <a:p>
            <a:pPr>
              <a:buFont typeface="Wingdings" pitchFamily="2" charset="2"/>
              <a:buChar char="q"/>
            </a:pPr>
            <a:r>
              <a:rPr lang="en-US" altLang="zh-TW" sz="2400" dirty="0">
                <a:solidFill>
                  <a:srgbClr val="FF0000"/>
                </a:solidFill>
                <a:ea typeface="新細明體" charset="-120"/>
              </a:rPr>
              <a:t>Broadcast networks</a:t>
            </a:r>
          </a:p>
          <a:p>
            <a:pPr lvl="1">
              <a:buFont typeface="Courier New" panose="02070309020205020404" pitchFamily="49" charset="0"/>
              <a:buChar char="o"/>
            </a:pPr>
            <a:r>
              <a:rPr lang="en-US" altLang="zh-TW" sz="2000" dirty="0">
                <a:ea typeface="新細明體" charset="-120"/>
              </a:rPr>
              <a:t>nodes share a common channel; information transmitted by a node is received by </a:t>
            </a:r>
            <a:r>
              <a:rPr lang="en-US" altLang="zh-TW" sz="2000" dirty="0">
                <a:solidFill>
                  <a:schemeClr val="accent2"/>
                </a:solidFill>
                <a:ea typeface="新細明體" charset="-120"/>
              </a:rPr>
              <a:t>all</a:t>
            </a:r>
            <a:r>
              <a:rPr lang="en-US" altLang="zh-TW" sz="2000" dirty="0">
                <a:ea typeface="新細明體" charset="-120"/>
              </a:rPr>
              <a:t> other nodes in the network</a:t>
            </a:r>
          </a:p>
          <a:p>
            <a:pPr lvl="1">
              <a:buFont typeface="Courier New" panose="02070309020205020404" pitchFamily="49" charset="0"/>
              <a:buChar char="o"/>
            </a:pPr>
            <a:r>
              <a:rPr lang="en-US" altLang="zh-TW" sz="2000" dirty="0">
                <a:ea typeface="新細明體" charset="-120"/>
              </a:rPr>
              <a:t>examples: TV, radio</a:t>
            </a:r>
            <a:endParaRPr lang="en-US" altLang="zh-CN" sz="2000" dirty="0">
              <a:ea typeface="新細明體" charset="-120"/>
            </a:endParaRPr>
          </a:p>
          <a:p>
            <a:pPr lvl="1"/>
            <a:endParaRPr lang="en-US" altLang="zh-TW" sz="2000" dirty="0">
              <a:ea typeface="新細明體" charset="-120"/>
            </a:endParaRPr>
          </a:p>
          <a:p>
            <a:pPr>
              <a:buFont typeface="Wingdings" pitchFamily="2" charset="2"/>
              <a:buChar char="q"/>
            </a:pPr>
            <a:r>
              <a:rPr lang="en-US" altLang="zh-TW" sz="2400" dirty="0">
                <a:solidFill>
                  <a:srgbClr val="FF0000"/>
                </a:solidFill>
                <a:ea typeface="新細明體" charset="-120"/>
              </a:rPr>
              <a:t>Switched networks</a:t>
            </a:r>
          </a:p>
          <a:p>
            <a:pPr lvl="1">
              <a:buFont typeface="Courier New" panose="02070309020205020404" pitchFamily="49" charset="0"/>
              <a:buChar char="o"/>
            </a:pPr>
            <a:r>
              <a:rPr lang="en-US" altLang="zh-TW" sz="2000" dirty="0">
                <a:ea typeface="新細明體" charset="-120"/>
              </a:rPr>
              <a:t>information is transmitted to a </a:t>
            </a:r>
            <a:r>
              <a:rPr lang="en-US" altLang="zh-TW" sz="2000" dirty="0">
                <a:solidFill>
                  <a:schemeClr val="accent2"/>
                </a:solidFill>
                <a:ea typeface="新細明體" charset="-120"/>
              </a:rPr>
              <a:t>small sub-set</a:t>
            </a:r>
            <a:r>
              <a:rPr lang="en-US" altLang="zh-TW" sz="2000" dirty="0">
                <a:ea typeface="新細明體" charset="-120"/>
              </a:rPr>
              <a:t> (usually only one) of the nodes</a:t>
            </a:r>
          </a:p>
        </p:txBody>
      </p:sp>
      <p:sp>
        <p:nvSpPr>
          <p:cNvPr id="33796" name="Text Box 19"/>
          <p:cNvSpPr txBox="1">
            <a:spLocks noChangeArrowheads="1"/>
          </p:cNvSpPr>
          <p:nvPr/>
        </p:nvSpPr>
        <p:spPr bwMode="auto">
          <a:xfrm>
            <a:off x="3211513" y="15303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p>
        </p:txBody>
      </p:sp>
      <p:sp>
        <p:nvSpPr>
          <p:cNvPr id="65541" name="Text Box 21"/>
          <p:cNvSpPr txBox="1">
            <a:spLocks noChangeArrowheads="1"/>
          </p:cNvSpPr>
          <p:nvPr/>
        </p:nvSpPr>
        <p:spPr bwMode="auto">
          <a:xfrm>
            <a:off x="5794375" y="25971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grpSp>
        <p:nvGrpSpPr>
          <p:cNvPr id="2" name="Group 1"/>
          <p:cNvGrpSpPr>
            <a:grpSpLocks/>
          </p:cNvGrpSpPr>
          <p:nvPr/>
        </p:nvGrpSpPr>
        <p:grpSpPr bwMode="auto">
          <a:xfrm>
            <a:off x="768350" y="1987550"/>
            <a:ext cx="2819400" cy="1181100"/>
            <a:chOff x="768350" y="1987550"/>
            <a:chExt cx="2819400" cy="1181100"/>
          </a:xfrm>
        </p:grpSpPr>
        <p:sp>
          <p:nvSpPr>
            <p:cNvPr id="33800" name="Text Box 20"/>
            <p:cNvSpPr txBox="1">
              <a:spLocks noChangeArrowheads="1"/>
            </p:cNvSpPr>
            <p:nvPr/>
          </p:nvSpPr>
          <p:spPr bwMode="auto">
            <a:xfrm>
              <a:off x="768350" y="25273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switched</a:t>
              </a:r>
              <a:br>
                <a:rPr lang="en-US" altLang="x-none" sz="1800"/>
              </a:br>
              <a:r>
                <a:rPr lang="en-US" altLang="x-none" sz="1800"/>
                <a:t>networks</a:t>
              </a:r>
              <a:endParaRPr lang="en-US" altLang="x-none" sz="2800" i="1">
                <a:solidFill>
                  <a:srgbClr val="000000"/>
                </a:solidFill>
              </a:endParaRPr>
            </a:p>
          </p:txBody>
        </p:sp>
        <p:sp>
          <p:nvSpPr>
            <p:cNvPr id="33801" name="Line 22"/>
            <p:cNvSpPr>
              <a:spLocks noChangeShapeType="1"/>
            </p:cNvSpPr>
            <p:nvPr/>
          </p:nvSpPr>
          <p:spPr bwMode="auto">
            <a:xfrm flipH="1">
              <a:off x="1533525" y="19875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grpSp>
      <p:sp>
        <p:nvSpPr>
          <p:cNvPr id="65543" name="Line 23"/>
          <p:cNvSpPr>
            <a:spLocks noChangeShapeType="1"/>
          </p:cNvSpPr>
          <p:nvPr/>
        </p:nvSpPr>
        <p:spPr bwMode="auto">
          <a:xfrm>
            <a:off x="4967288" y="19859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21F633F9-D528-6D49-8726-D0D6CB54AAB4}" type="slidenum">
              <a:rPr lang="en-US" altLang="x-none" sz="1200">
                <a:latin typeface="Tahoma" charset="0"/>
              </a:rPr>
              <a:pPr/>
              <a:t>5</a:t>
            </a:fld>
            <a:endParaRPr lang="en-US" altLang="x-none" sz="1200">
              <a:latin typeface="Tahoma" charset="0"/>
            </a:endParaRPr>
          </a:p>
        </p:txBody>
      </p:sp>
      <p:sp>
        <p:nvSpPr>
          <p:cNvPr id="78850"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marL="457200" indent="-457200" algn="l">
              <a:spcBef>
                <a:spcPct val="20000"/>
              </a:spcBef>
              <a:buClr>
                <a:schemeClr val="accent2"/>
              </a:buClr>
              <a:buSzPct val="85000"/>
              <a:buFont typeface="Wingdings" pitchFamily="2" charset="2"/>
              <a:buChar char="q"/>
            </a:pPr>
            <a:r>
              <a:rPr lang="en-US" altLang="x-none" sz="2800" dirty="0">
                <a:latin typeface="Comic Sans MS" charset="0"/>
              </a:rPr>
              <a:t>Admin</a:t>
            </a:r>
            <a:r>
              <a:rPr lang="en-US" altLang="zh-CN" sz="2800" dirty="0">
                <a:latin typeface="Comic Sans MS" charset="0"/>
              </a:rPr>
              <a:t>.</a:t>
            </a:r>
            <a:r>
              <a:rPr lang="zh-CN" altLang="en-US" sz="2800" dirty="0">
                <a:latin typeface="Comic Sans MS" charset="0"/>
              </a:rPr>
              <a:t> </a:t>
            </a:r>
            <a:r>
              <a:rPr lang="en-US" altLang="zh-CN" sz="2800" dirty="0">
                <a:latin typeface="Comic Sans MS" charset="0"/>
              </a:rPr>
              <a:t>and</a:t>
            </a:r>
            <a:r>
              <a:rPr lang="zh-CN" altLang="en-US" sz="2800" dirty="0">
                <a:latin typeface="Comic Sans MS" charset="0"/>
              </a:rPr>
              <a:t> </a:t>
            </a:r>
            <a:r>
              <a:rPr lang="en-US" altLang="zh-CN" sz="2800" dirty="0">
                <a:latin typeface="Comic Sans MS" charset="0"/>
              </a:rPr>
              <a:t>recaps</a:t>
            </a:r>
            <a:endParaRPr lang="en-US" altLang="x-none" sz="2800" dirty="0">
              <a:latin typeface="Comic Sans MS" charset="0"/>
            </a:endParaRPr>
          </a:p>
          <a:p>
            <a:pPr algn="l">
              <a:spcBef>
                <a:spcPct val="20000"/>
              </a:spcBef>
              <a:buClr>
                <a:schemeClr val="accent1"/>
              </a:buClr>
              <a:buSzPct val="85000"/>
              <a:buFont typeface="Wingdings" charset="2"/>
              <a:buChar char="Ø"/>
            </a:pPr>
            <a:r>
              <a:rPr lang="en-US" altLang="x-none" sz="2800" i="1" dirty="0">
                <a:solidFill>
                  <a:srgbClr val="C00000"/>
                </a:solidFill>
                <a:latin typeface="Comic Sans MS" charset="0"/>
              </a:rPr>
              <a:t>A brief introduction to the Internet</a:t>
            </a:r>
          </a:p>
          <a:p>
            <a:pPr marL="457200" lvl="1" indent="0" algn="l">
              <a:spcBef>
                <a:spcPct val="20000"/>
              </a:spcBef>
              <a:buClr>
                <a:srgbClr val="3333CC"/>
              </a:buClr>
              <a:buSzPct val="75000"/>
              <a:buFont typeface="Wingdings" charset="2"/>
              <a:buChar char="¦"/>
            </a:pPr>
            <a:r>
              <a:rPr lang="zh-CN" altLang="en-US" sz="2400" dirty="0">
                <a:solidFill>
                  <a:srgbClr val="000000"/>
                </a:solidFill>
                <a:latin typeface="Comic Sans MS" charset="0"/>
              </a:rPr>
              <a:t> </a:t>
            </a:r>
            <a:r>
              <a:rPr lang="en-US" altLang="x-none" sz="2400" dirty="0">
                <a:solidFill>
                  <a:srgbClr val="000000"/>
                </a:solidFill>
                <a:latin typeface="Comic Sans MS" charset="0"/>
              </a:rPr>
              <a:t>past</a:t>
            </a:r>
            <a:endParaRPr lang="en-US" altLang="x-none" sz="2800" i="1" dirty="0">
              <a:solidFill>
                <a:srgbClr val="C00000"/>
              </a:solidFill>
              <a:latin typeface="Comic Sans MS" charset="0"/>
            </a:endParaRPr>
          </a:p>
          <a:p>
            <a:pPr lvl="1" algn="l">
              <a:spcBef>
                <a:spcPct val="20000"/>
              </a:spcBef>
              <a:buClr>
                <a:schemeClr val="accent1"/>
              </a:buClr>
              <a:buSzPct val="75000"/>
              <a:buFont typeface="Wingdings" charset="2"/>
              <a:buChar char="Ø"/>
            </a:pPr>
            <a:r>
              <a:rPr lang="en-US" altLang="x-none" sz="2400" i="1" dirty="0">
                <a:solidFill>
                  <a:srgbClr val="C00000"/>
                </a:solidFill>
                <a:latin typeface="Comic Sans MS" charset="0"/>
              </a:rPr>
              <a:t>present</a:t>
            </a:r>
          </a:p>
        </p:txBody>
      </p:sp>
      <p:sp>
        <p:nvSpPr>
          <p:cNvPr id="78851" name="Rectangle 6"/>
          <p:cNvSpPr>
            <a:spLocks noGrp="1" noChangeArrowheads="1"/>
          </p:cNvSpPr>
          <p:nvPr>
            <p:ph type="title"/>
          </p:nvPr>
        </p:nvSpPr>
        <p:spPr/>
        <p:txBody>
          <a:bodyPr/>
          <a:lstStyle/>
          <a:p>
            <a:r>
              <a:rPr lang="en-US" altLang="x-none">
                <a:ea typeface="ＭＳ Ｐゴシック" charset="-128"/>
              </a:rPr>
              <a:t>Outline</a:t>
            </a:r>
          </a:p>
        </p:txBody>
      </p:sp>
    </p:spTree>
    <p:extLst>
      <p:ext uri="{BB962C8B-B14F-4D97-AF65-F5344CB8AC3E}">
        <p14:creationId xmlns:p14="http://schemas.microsoft.com/office/powerpoint/2010/main" val="351131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03525BB6-3708-824E-A195-AD62458BE57D}" type="slidenum">
              <a:rPr lang="en-US" altLang="x-none" sz="1200">
                <a:latin typeface="Tahoma" charset="0"/>
              </a:rPr>
              <a:pPr/>
              <a:t>50</a:t>
            </a:fld>
            <a:endParaRPr lang="en-US" altLang="x-none" sz="1200">
              <a:latin typeface="Tahoma" charset="0"/>
            </a:endParaRPr>
          </a:p>
        </p:txBody>
      </p:sp>
      <p:sp>
        <p:nvSpPr>
          <p:cNvPr id="35842" name="Rectangle 4"/>
          <p:cNvSpPr>
            <a:spLocks noChangeArrowheads="1"/>
          </p:cNvSpPr>
          <p:nvPr/>
        </p:nvSpPr>
        <p:spPr bwMode="auto">
          <a:xfrm>
            <a:off x="539750" y="4883150"/>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defTabSz="915988">
              <a:defRPr sz="500">
                <a:solidFill>
                  <a:schemeClr val="tx1"/>
                </a:solidFill>
                <a:latin typeface="Comic Sans MS" charset="0"/>
                <a:ea typeface="ＭＳ Ｐゴシック" charset="-128"/>
              </a:defRPr>
            </a:lvl1pPr>
            <a:lvl2pPr marL="744538" indent="-287338"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solidFill>
                  <a:srgbClr val="FF0000"/>
                </a:solidFill>
              </a:rPr>
              <a:t>Circuit switching:</a:t>
            </a:r>
            <a:r>
              <a:rPr lang="en-US" altLang="x-none" sz="2000" dirty="0"/>
              <a:t> dedicated circuit per call/session: </a:t>
            </a:r>
          </a:p>
          <a:p>
            <a:pPr lvl="1" algn="l">
              <a:spcBef>
                <a:spcPct val="20000"/>
              </a:spcBef>
              <a:buClr>
                <a:schemeClr val="accent2"/>
              </a:buClr>
              <a:buSzPct val="75000"/>
              <a:buFont typeface="Courier New" panose="02070309020205020404" pitchFamily="49" charset="0"/>
              <a:buChar char="o"/>
            </a:pPr>
            <a:r>
              <a:rPr lang="en-US" altLang="x-none" sz="1800" dirty="0"/>
              <a:t>e.g., telephone, cellular voice</a:t>
            </a:r>
            <a:endParaRPr lang="en-US" altLang="x-none" sz="1800" dirty="0">
              <a:solidFill>
                <a:srgbClr val="FF0000"/>
              </a:solidFill>
            </a:endParaRPr>
          </a:p>
          <a:p>
            <a:pPr algn="l">
              <a:spcBef>
                <a:spcPct val="20000"/>
              </a:spcBef>
              <a:buClr>
                <a:schemeClr val="accent2"/>
              </a:buClr>
              <a:buSzPct val="85000"/>
              <a:buFont typeface="Wingdings" pitchFamily="2" charset="2"/>
              <a:buChar char="q"/>
            </a:pPr>
            <a:r>
              <a:rPr lang="en-US" altLang="x-none" sz="2000" dirty="0">
                <a:solidFill>
                  <a:srgbClr val="FF0000"/>
                </a:solidFill>
              </a:rPr>
              <a:t>Packet switching:</a:t>
            </a:r>
            <a:r>
              <a:rPr lang="en-US" altLang="x-none" sz="2000" dirty="0"/>
              <a:t> data sent thru network in </a:t>
            </a:r>
            <a:r>
              <a:rPr lang="en-US" altLang="x-none" sz="2000" dirty="0">
                <a:solidFill>
                  <a:srgbClr val="FF0000"/>
                </a:solidFill>
              </a:rPr>
              <a:t>discrete </a:t>
            </a:r>
            <a:r>
              <a:rPr lang="ja-JP" altLang="en-US" sz="2000">
                <a:solidFill>
                  <a:srgbClr val="FF0000"/>
                </a:solidFill>
              </a:rPr>
              <a:t>“</a:t>
            </a:r>
            <a:r>
              <a:rPr lang="en-US" altLang="ja-JP" sz="2000" dirty="0">
                <a:solidFill>
                  <a:srgbClr val="FF0000"/>
                </a:solidFill>
              </a:rPr>
              <a:t>chunks</a:t>
            </a:r>
            <a:r>
              <a:rPr lang="ja-JP" altLang="en-US" sz="2000">
                <a:solidFill>
                  <a:srgbClr val="FF0000"/>
                </a:solidFill>
              </a:rPr>
              <a:t>”</a:t>
            </a:r>
            <a:endParaRPr lang="en-US" altLang="zh-CN" sz="2000" dirty="0">
              <a:solidFill>
                <a:srgbClr val="FF0000"/>
              </a:solidFill>
              <a:ea typeface="宋体" charset="-122"/>
            </a:endParaRPr>
          </a:p>
          <a:p>
            <a:pPr lvl="1" algn="l">
              <a:spcBef>
                <a:spcPct val="20000"/>
              </a:spcBef>
              <a:buClr>
                <a:schemeClr val="accent2"/>
              </a:buClr>
              <a:buSzPct val="75000"/>
              <a:buFont typeface="Courier New" panose="02070309020205020404" pitchFamily="49" charset="0"/>
              <a:buChar char="o"/>
            </a:pPr>
            <a:r>
              <a:rPr lang="en-US" altLang="zh-CN" sz="1800" dirty="0">
                <a:ea typeface="宋体" charset="-122"/>
              </a:rPr>
              <a:t>e.g., Internet, cellular data</a:t>
            </a:r>
            <a:endParaRPr lang="en-US" altLang="x-none" sz="1800" dirty="0"/>
          </a:p>
        </p:txBody>
      </p:sp>
      <p:sp>
        <p:nvSpPr>
          <p:cNvPr id="35843" name="Rectangle 5"/>
          <p:cNvSpPr>
            <a:spLocks noChangeArrowheads="1"/>
          </p:cNvSpPr>
          <p:nvPr/>
        </p:nvSpPr>
        <p:spPr bwMode="auto">
          <a:xfrm>
            <a:off x="463550" y="539750"/>
            <a:ext cx="77835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800" u="sng">
                <a:solidFill>
                  <a:schemeClr val="accent2"/>
                </a:solidFill>
              </a:rPr>
              <a:t>A Taxonomy of Switched Networks</a:t>
            </a:r>
            <a:endParaRPr lang="en-US" altLang="zh-TW" sz="2800" i="1" u="sng">
              <a:solidFill>
                <a:schemeClr val="accent2"/>
              </a:solidFill>
              <a:ea typeface="新細明體" charset="-120"/>
            </a:endParaRPr>
          </a:p>
        </p:txBody>
      </p:sp>
      <p:sp>
        <p:nvSpPr>
          <p:cNvPr id="35844" name="Text Box 6"/>
          <p:cNvSpPr txBox="1">
            <a:spLocks noChangeArrowheads="1"/>
          </p:cNvSpPr>
          <p:nvPr/>
        </p:nvSpPr>
        <p:spPr bwMode="auto">
          <a:xfrm>
            <a:off x="4052888" y="13017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communication networks</a:t>
            </a:r>
            <a:endParaRPr lang="en-US" altLang="x-none" sz="2800" i="1">
              <a:solidFill>
                <a:srgbClr val="000000"/>
              </a:solidFill>
            </a:endParaRPr>
          </a:p>
        </p:txBody>
      </p:sp>
      <p:sp>
        <p:nvSpPr>
          <p:cNvPr id="35845" name="Text Box 7"/>
          <p:cNvSpPr txBox="1">
            <a:spLocks noChangeArrowheads="1"/>
          </p:cNvSpPr>
          <p:nvPr/>
        </p:nvSpPr>
        <p:spPr bwMode="auto">
          <a:xfrm>
            <a:off x="1609725" y="2298700"/>
            <a:ext cx="205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b="1">
                <a:solidFill>
                  <a:srgbClr val="FF0000"/>
                </a:solidFill>
              </a:rPr>
              <a:t>switched</a:t>
            </a:r>
            <a:br>
              <a:rPr lang="en-US" altLang="x-none" sz="1800" b="1">
                <a:solidFill>
                  <a:srgbClr val="FF0000"/>
                </a:solidFill>
              </a:rPr>
            </a:br>
            <a:r>
              <a:rPr lang="en-US" altLang="x-none" sz="1800" b="1">
                <a:solidFill>
                  <a:srgbClr val="FF0000"/>
                </a:solidFill>
              </a:rPr>
              <a:t>networks</a:t>
            </a:r>
            <a:endParaRPr lang="en-US" altLang="x-none" sz="2800" b="1" i="1">
              <a:solidFill>
                <a:srgbClr val="FF0000"/>
              </a:solidFill>
            </a:endParaRPr>
          </a:p>
        </p:txBody>
      </p:sp>
      <p:sp>
        <p:nvSpPr>
          <p:cNvPr id="35846" name="Text Box 8"/>
          <p:cNvSpPr txBox="1">
            <a:spLocks noChangeArrowheads="1"/>
          </p:cNvSpPr>
          <p:nvPr/>
        </p:nvSpPr>
        <p:spPr bwMode="auto">
          <a:xfrm>
            <a:off x="6635750" y="2368550"/>
            <a:ext cx="206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a:t>broadcast</a:t>
            </a:r>
            <a:br>
              <a:rPr lang="en-US" altLang="x-none" sz="1800"/>
            </a:br>
            <a:r>
              <a:rPr lang="en-US" altLang="x-none" sz="1800"/>
              <a:t>networks</a:t>
            </a:r>
            <a:endParaRPr lang="en-US" altLang="x-none" sz="2800" i="1">
              <a:solidFill>
                <a:srgbClr val="000000"/>
              </a:solidFill>
            </a:endParaRPr>
          </a:p>
        </p:txBody>
      </p:sp>
      <p:sp>
        <p:nvSpPr>
          <p:cNvPr id="35847" name="Line 9"/>
          <p:cNvSpPr>
            <a:spLocks noChangeShapeType="1"/>
          </p:cNvSpPr>
          <p:nvPr/>
        </p:nvSpPr>
        <p:spPr bwMode="auto">
          <a:xfrm flipH="1">
            <a:off x="2374900" y="1758950"/>
            <a:ext cx="2054225"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8" name="Line 10"/>
          <p:cNvSpPr>
            <a:spLocks noChangeShapeType="1"/>
          </p:cNvSpPr>
          <p:nvPr/>
        </p:nvSpPr>
        <p:spPr bwMode="auto">
          <a:xfrm>
            <a:off x="5808663" y="1757363"/>
            <a:ext cx="1830387" cy="6111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49" name="Text Box 11"/>
          <p:cNvSpPr txBox="1">
            <a:spLocks noChangeArrowheads="1"/>
          </p:cNvSpPr>
          <p:nvPr/>
        </p:nvSpPr>
        <p:spPr bwMode="auto">
          <a:xfrm>
            <a:off x="463550" y="3619500"/>
            <a:ext cx="2060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circuit-switch</a:t>
            </a:r>
            <a:r>
              <a:rPr lang="en-US" altLang="x-none" sz="1800" dirty="0">
                <a:ea typeface="宋体" charset="-122"/>
              </a:rPr>
              <a:t>ed</a:t>
            </a:r>
            <a:br>
              <a:rPr lang="en-US" altLang="x-none" sz="1800" dirty="0"/>
            </a:br>
            <a:r>
              <a:rPr lang="en-US" altLang="x-none" sz="1800" dirty="0"/>
              <a:t>networks</a:t>
            </a:r>
            <a:br>
              <a:rPr lang="en-US" altLang="x-none" sz="1800" dirty="0"/>
            </a:br>
            <a:r>
              <a:rPr lang="en-US" altLang="x-none" sz="1800" dirty="0"/>
              <a:t>(e.g., telephone)</a:t>
            </a:r>
            <a:endParaRPr lang="en-US" altLang="x-none" sz="2800" i="1" dirty="0">
              <a:solidFill>
                <a:srgbClr val="000000"/>
              </a:solidFill>
            </a:endParaRPr>
          </a:p>
        </p:txBody>
      </p:sp>
      <p:sp>
        <p:nvSpPr>
          <p:cNvPr id="35850" name="Text Box 12"/>
          <p:cNvSpPr txBox="1">
            <a:spLocks noChangeArrowheads="1"/>
          </p:cNvSpPr>
          <p:nvPr/>
        </p:nvSpPr>
        <p:spPr bwMode="auto">
          <a:xfrm>
            <a:off x="3289300" y="3587750"/>
            <a:ext cx="3346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45774">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800" dirty="0"/>
              <a:t>packet-switch</a:t>
            </a:r>
            <a:r>
              <a:rPr lang="en-US" altLang="x-none" sz="1800" dirty="0">
                <a:ea typeface="宋体" charset="-122"/>
              </a:rPr>
              <a:t>ed</a:t>
            </a:r>
            <a:br>
              <a:rPr lang="en-US" altLang="x-none" sz="1800" dirty="0"/>
            </a:br>
            <a:r>
              <a:rPr lang="en-US" altLang="x-none" sz="1800" dirty="0"/>
              <a:t> networks</a:t>
            </a:r>
            <a:br>
              <a:rPr lang="en-US" altLang="x-none" sz="1800" dirty="0"/>
            </a:br>
            <a:r>
              <a:rPr lang="en-US" altLang="x-none" sz="1800" dirty="0"/>
              <a:t>(e.g., Internet)</a:t>
            </a:r>
            <a:endParaRPr lang="en-US" altLang="x-none" sz="2800" i="1" dirty="0">
              <a:solidFill>
                <a:srgbClr val="000000"/>
              </a:solidFill>
            </a:endParaRPr>
          </a:p>
        </p:txBody>
      </p:sp>
      <p:sp>
        <p:nvSpPr>
          <p:cNvPr id="35851" name="Line 13"/>
          <p:cNvSpPr>
            <a:spLocks noChangeShapeType="1"/>
          </p:cNvSpPr>
          <p:nvPr/>
        </p:nvSpPr>
        <p:spPr bwMode="auto">
          <a:xfrm flipH="1">
            <a:off x="1311275" y="3054350"/>
            <a:ext cx="1212850" cy="6159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5852" name="Line 14"/>
          <p:cNvSpPr>
            <a:spLocks noChangeShapeType="1"/>
          </p:cNvSpPr>
          <p:nvPr/>
        </p:nvSpPr>
        <p:spPr bwMode="auto">
          <a:xfrm>
            <a:off x="2752725" y="3060700"/>
            <a:ext cx="1454150"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9A00FA61-8D13-8545-9FE5-B526EFBA9110}" type="slidenum">
              <a:rPr lang="en-US" altLang="x-none" sz="1200">
                <a:latin typeface="Tahoma" charset="0"/>
              </a:rPr>
              <a:pPr/>
              <a:t>51</a:t>
            </a:fld>
            <a:endParaRPr lang="en-US" altLang="x-none" sz="1200">
              <a:latin typeface="Tahoma" charset="0"/>
            </a:endParaRPr>
          </a:p>
        </p:txBody>
      </p:sp>
      <p:sp>
        <p:nvSpPr>
          <p:cNvPr id="37890"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37891"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a:t>
            </a:r>
            <a:r>
              <a:rPr lang="en-US" altLang="zh-CN" sz="2800" dirty="0"/>
              <a:t>.</a:t>
            </a:r>
            <a:r>
              <a:rPr lang="en-US" altLang="x-none" sz="2800" dirty="0"/>
              <a:t>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rgbClr val="C00000"/>
              </a:buClr>
              <a:buSzPct val="95000"/>
              <a:buFont typeface="Wingdings" charset="2"/>
              <a:buChar char="Ø"/>
            </a:pPr>
            <a:r>
              <a:rPr lang="en-US" altLang="x-none" sz="2800" i="1" dirty="0">
                <a:solidFill>
                  <a:srgbClr val="C00000"/>
                </a:solidFill>
              </a:rPr>
              <a:t>A taxonomy of communication networks</a:t>
            </a:r>
          </a:p>
          <a:p>
            <a:pPr lvl="1" algn="l">
              <a:spcBef>
                <a:spcPct val="20000"/>
              </a:spcBef>
              <a:buClr>
                <a:srgbClr val="C00000"/>
              </a:buClr>
              <a:buSzPct val="95000"/>
              <a:buFont typeface="Wingdings" charset="2"/>
              <a:buChar char="Ø"/>
            </a:pPr>
            <a:r>
              <a:rPr lang="en-US" altLang="x-none" sz="2400" i="1" dirty="0">
                <a:solidFill>
                  <a:srgbClr val="C00000"/>
                </a:solidFill>
              </a:rPr>
              <a:t>circuit switch</a:t>
            </a:r>
            <a:r>
              <a:rPr lang="en-US" altLang="x-none" sz="2400" i="1" dirty="0">
                <a:solidFill>
                  <a:srgbClr val="C00000"/>
                </a:solidFill>
                <a:ea typeface="宋体" charset="-122"/>
              </a:rPr>
              <a:t>ed</a:t>
            </a:r>
            <a:r>
              <a:rPr lang="en-US" altLang="zh-CN" sz="2400" i="1" dirty="0">
                <a:solidFill>
                  <a:srgbClr val="C00000"/>
                </a:solidFill>
                <a:ea typeface="宋体" charset="-122"/>
              </a:rPr>
              <a:t> </a:t>
            </a:r>
            <a:r>
              <a:rPr lang="en-US" altLang="x-none" sz="2400" i="1" dirty="0">
                <a:solidFill>
                  <a:srgbClr val="C00000"/>
                </a:solidFill>
              </a:rPr>
              <a:t>networks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E1A9BF7-97F4-6B4E-9A75-B390663964E9}" type="slidenum">
              <a:rPr lang="en-US" altLang="x-none" sz="1200">
                <a:latin typeface="Tahoma" charset="0"/>
              </a:rPr>
              <a:pPr/>
              <a:t>52</a:t>
            </a:fld>
            <a:endParaRPr lang="en-US" altLang="x-none" sz="1200">
              <a:latin typeface="Tahoma" charset="0"/>
            </a:endParaRPr>
          </a:p>
        </p:txBody>
      </p:sp>
      <p:sp>
        <p:nvSpPr>
          <p:cNvPr id="39938"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Circuit Switching</a:t>
            </a:r>
            <a:endParaRPr lang="en-US" altLang="x-none" sz="4000" u="sng">
              <a:solidFill>
                <a:schemeClr val="accent2"/>
              </a:solidFill>
            </a:endParaRPr>
          </a:p>
        </p:txBody>
      </p:sp>
      <p:sp>
        <p:nvSpPr>
          <p:cNvPr id="39939" name="Rectangle 5"/>
          <p:cNvSpPr>
            <a:spLocks noChangeArrowheads="1"/>
          </p:cNvSpPr>
          <p:nvPr/>
        </p:nvSpPr>
        <p:spPr bwMode="auto">
          <a:xfrm>
            <a:off x="533400" y="1600200"/>
            <a:ext cx="38100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zh-CN" sz="2400" dirty="0">
                <a:ea typeface="宋体" charset="-122"/>
              </a:rPr>
              <a:t>Each link has a number of “</a:t>
            </a:r>
            <a:r>
              <a:rPr lang="en-US" altLang="zh-CN" sz="2400" dirty="0">
                <a:solidFill>
                  <a:schemeClr val="accent2"/>
                </a:solidFill>
                <a:ea typeface="宋体" charset="-122"/>
              </a:rPr>
              <a:t>circuits</a:t>
            </a:r>
            <a:r>
              <a:rPr lang="en-US" altLang="zh-CN" sz="2400" dirty="0">
                <a:ea typeface="宋体" charset="-122"/>
              </a:rPr>
              <a:t>”</a:t>
            </a: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sometime we refer to a “circuit” as a channel or a line</a:t>
            </a:r>
          </a:p>
          <a:p>
            <a:pPr lvl="1" algn="l">
              <a:spcBef>
                <a:spcPct val="20000"/>
              </a:spcBef>
              <a:buClr>
                <a:schemeClr val="accent2"/>
              </a:buClr>
              <a:buSzPct val="75000"/>
              <a:buFont typeface="ZapfDingbats" charset="0"/>
              <a:buChar char="m"/>
            </a:pPr>
            <a:endParaRPr lang="en-US" altLang="zh-CN" sz="2000" dirty="0">
              <a:ea typeface="宋体" charset="-122"/>
            </a:endParaRPr>
          </a:p>
          <a:p>
            <a:pPr algn="l">
              <a:spcBef>
                <a:spcPct val="20000"/>
              </a:spcBef>
              <a:buClr>
                <a:schemeClr val="accent2"/>
              </a:buClr>
              <a:buSzPct val="85000"/>
              <a:buFont typeface="Wingdings" pitchFamily="2" charset="2"/>
              <a:buChar char="q"/>
            </a:pPr>
            <a:r>
              <a:rPr lang="en-US" altLang="zh-CN" sz="2400" dirty="0">
                <a:ea typeface="宋体" charset="-122"/>
              </a:rPr>
              <a:t>An e</a:t>
            </a:r>
            <a:r>
              <a:rPr lang="en-US" altLang="x-none" sz="2400" dirty="0"/>
              <a:t>nd-to-end </a:t>
            </a:r>
            <a:r>
              <a:rPr lang="en-US" altLang="zh-CN" sz="2400" dirty="0">
                <a:ea typeface="宋体" charset="-122"/>
              </a:rPr>
              <a:t>connection reserves one “circuit” at each link</a:t>
            </a:r>
            <a:endParaRPr lang="en-US" altLang="zh-CN" sz="2000" dirty="0">
              <a:ea typeface="宋体" charset="-122"/>
            </a:endParaRPr>
          </a:p>
        </p:txBody>
      </p:sp>
      <p:graphicFrame>
        <p:nvGraphicFramePr>
          <p:cNvPr id="39940" name="Object 229"/>
          <p:cNvGraphicFramePr>
            <a:graphicFrameLocks noChangeAspect="1"/>
          </p:cNvGraphicFramePr>
          <p:nvPr/>
        </p:nvGraphicFramePr>
        <p:xfrm>
          <a:off x="4273550" y="1500188"/>
          <a:ext cx="4867275" cy="4068762"/>
        </p:xfrm>
        <a:graphic>
          <a:graphicData uri="http://schemas.openxmlformats.org/presentationml/2006/ole">
            <mc:AlternateContent xmlns:mc="http://schemas.openxmlformats.org/markup-compatibility/2006">
              <mc:Choice xmlns:v="urn:schemas-microsoft-com:vml" Requires="v">
                <p:oleObj spid="_x0000_s40015" name="Photo Editor Photo" r:id="rId4" imgW="11155332" imgH="9326277" progId="MSPhotoEd.3">
                  <p:embed/>
                </p:oleObj>
              </mc:Choice>
              <mc:Fallback>
                <p:oleObj name="Photo Editor Photo" r:id="rId4" imgW="11155332" imgH="9326277" progId="MSPhotoEd.3">
                  <p:embed/>
                  <p:pic>
                    <p:nvPicPr>
                      <p:cNvPr id="0" name="Object 2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50" y="1500188"/>
                        <a:ext cx="4867275"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9941" name="Text Box 230"/>
          <p:cNvSpPr txBox="1">
            <a:spLocks noChangeArrowheads="1"/>
          </p:cNvSpPr>
          <p:nvPr/>
        </p:nvSpPr>
        <p:spPr bwMode="auto">
          <a:xfrm>
            <a:off x="463550" y="6178550"/>
            <a:ext cx="5578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zh-CN" sz="1600">
                <a:ea typeface="宋体" charset="-122"/>
              </a:rPr>
              <a:t>First commercial telephone switchboard was </a:t>
            </a:r>
            <a:r>
              <a:rPr lang="en-US" altLang="x-none" sz="1600"/>
              <a:t>opened in </a:t>
            </a:r>
            <a:br>
              <a:rPr lang="en-US" altLang="x-none" sz="1600"/>
            </a:br>
            <a:r>
              <a:rPr lang="en-US" altLang="x-none" sz="1600"/>
              <a:t>1878 to serve the 21 telephone customers in New Haven</a:t>
            </a:r>
          </a:p>
        </p:txBody>
      </p:sp>
      <p:pic>
        <p:nvPicPr>
          <p:cNvPr id="39942"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43625" y="4900613"/>
            <a:ext cx="29781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33895F5-5548-6D43-8782-ECD5BEE600F0}" type="slidenum">
              <a:rPr lang="en-US" altLang="x-none" sz="1200">
                <a:latin typeface="Tahoma" charset="0"/>
              </a:rPr>
              <a:pPr/>
              <a:t>53</a:t>
            </a:fld>
            <a:endParaRPr lang="en-US" altLang="x-none" sz="1200">
              <a:latin typeface="Tahoma" charset="0"/>
            </a:endParaRPr>
          </a:p>
        </p:txBody>
      </p:sp>
      <p:sp>
        <p:nvSpPr>
          <p:cNvPr id="41986" name="Rectangle 4"/>
          <p:cNvSpPr>
            <a:spLocks noChangeArrowheads="1"/>
          </p:cNvSpPr>
          <p:nvPr/>
        </p:nvSpPr>
        <p:spPr bwMode="auto">
          <a:xfrm>
            <a:off x="533400" y="228600"/>
            <a:ext cx="8083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Circuit Switching: Resources/Circuits </a:t>
            </a:r>
            <a:br>
              <a:rPr lang="en-US" altLang="x-none" sz="3200" u="sng">
                <a:solidFill>
                  <a:schemeClr val="accent2"/>
                </a:solidFill>
              </a:rPr>
            </a:br>
            <a:r>
              <a:rPr lang="en-US" altLang="x-none" sz="3200" u="sng">
                <a:solidFill>
                  <a:schemeClr val="accent2"/>
                </a:solidFill>
              </a:rPr>
              <a:t>(Frequency</a:t>
            </a:r>
            <a:r>
              <a:rPr lang="en-US" altLang="zh-CN" sz="3200" u="sng">
                <a:solidFill>
                  <a:schemeClr val="accent2"/>
                </a:solidFill>
                <a:ea typeface="宋体" charset="-122"/>
              </a:rPr>
              <a:t>, </a:t>
            </a:r>
            <a:r>
              <a:rPr lang="en-US" altLang="x-none" sz="3200" u="sng">
                <a:solidFill>
                  <a:schemeClr val="accent2"/>
                </a:solidFill>
              </a:rPr>
              <a:t>Time</a:t>
            </a:r>
            <a:r>
              <a:rPr lang="en-US" altLang="zh-CN" sz="3200" u="sng">
                <a:solidFill>
                  <a:schemeClr val="accent2"/>
                </a:solidFill>
                <a:ea typeface="宋体" charset="-122"/>
              </a:rPr>
              <a:t> and others</a:t>
            </a:r>
            <a:r>
              <a:rPr lang="en-US" altLang="x-none" sz="3200" u="sng">
                <a:solidFill>
                  <a:schemeClr val="accent2"/>
                </a:solidFill>
              </a:rPr>
              <a:t>)</a:t>
            </a:r>
            <a:endParaRPr lang="en-US" altLang="x-none" sz="3600" u="sng">
              <a:solidFill>
                <a:schemeClr val="accent2"/>
              </a:solidFill>
            </a:endParaRPr>
          </a:p>
        </p:txBody>
      </p:sp>
      <p:sp>
        <p:nvSpPr>
          <p:cNvPr id="41987" name="Rectangle 5"/>
          <p:cNvSpPr>
            <a:spLocks noChangeArrowheads="1"/>
          </p:cNvSpPr>
          <p:nvPr/>
        </p:nvSpPr>
        <p:spPr bwMode="auto">
          <a:xfrm>
            <a:off x="539750" y="1454150"/>
            <a:ext cx="29781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pitchFamily="2" charset="2"/>
              <a:buChar char="q"/>
            </a:pPr>
            <a:r>
              <a:rPr lang="en-US" altLang="x-none" sz="2000" dirty="0"/>
              <a:t>Divide link resource into </a:t>
            </a:r>
            <a:r>
              <a:rPr lang="ja-JP" altLang="en-US" sz="2000"/>
              <a:t>“</a:t>
            </a:r>
            <a:r>
              <a:rPr lang="en-US" altLang="ja-JP" sz="2000" dirty="0"/>
              <a:t>circuits</a:t>
            </a:r>
            <a:r>
              <a:rPr lang="ja-JP" altLang="en-US" sz="2000"/>
              <a:t>”</a:t>
            </a:r>
            <a:endParaRPr lang="en-US" altLang="ja-JP" sz="2000" dirty="0"/>
          </a:p>
          <a:p>
            <a:pPr marL="800100" lvl="1" indent="-342900" algn="l">
              <a:spcBef>
                <a:spcPct val="20000"/>
              </a:spcBef>
              <a:buClr>
                <a:schemeClr val="accent2"/>
              </a:buClr>
              <a:buSzPct val="75000"/>
              <a:buFont typeface="Courier New" panose="02070309020205020404" pitchFamily="49" charset="0"/>
              <a:buChar char="o"/>
            </a:pPr>
            <a:r>
              <a:rPr lang="en-US" altLang="x-none" sz="2000" dirty="0"/>
              <a:t>frequency division multiplexing  (FDM)</a:t>
            </a:r>
          </a:p>
          <a:p>
            <a:pPr marL="800100" lvl="1" indent="-342900" algn="l">
              <a:spcBef>
                <a:spcPct val="20000"/>
              </a:spcBef>
              <a:buClr>
                <a:schemeClr val="accent2"/>
              </a:buClr>
              <a:buSzPct val="75000"/>
              <a:buFont typeface="Courier New" panose="02070309020205020404" pitchFamily="49" charset="0"/>
              <a:buChar char="o"/>
            </a:pPr>
            <a:r>
              <a:rPr lang="en-US" altLang="x-none" sz="2000" dirty="0"/>
              <a:t>time division multiplexing (TDM)</a:t>
            </a:r>
            <a:endParaRPr lang="en-US" altLang="zh-CN" sz="2000" dirty="0">
              <a:ea typeface="宋体" charset="-122"/>
            </a:endParaRPr>
          </a:p>
          <a:p>
            <a:pPr marL="800100" lvl="1" indent="-342900" algn="l">
              <a:spcBef>
                <a:spcPct val="20000"/>
              </a:spcBef>
              <a:buClr>
                <a:schemeClr val="accent2"/>
              </a:buClr>
              <a:buSzPct val="75000"/>
              <a:buFont typeface="Courier New" panose="02070309020205020404" pitchFamily="49" charset="0"/>
              <a:buChar char="o"/>
            </a:pPr>
            <a:r>
              <a:rPr lang="en-US" altLang="zh-CN" sz="2000" dirty="0">
                <a:ea typeface="宋体" charset="-122"/>
              </a:rPr>
              <a:t>others such as code division multiplexing (CDM), color/lambda division</a:t>
            </a:r>
            <a:endParaRPr lang="en-US" altLang="x-none" sz="1800" dirty="0"/>
          </a:p>
        </p:txBody>
      </p:sp>
      <p:graphicFrame>
        <p:nvGraphicFramePr>
          <p:cNvPr id="41988" name="Object 9"/>
          <p:cNvGraphicFramePr>
            <a:graphicFrameLocks noChangeAspect="1"/>
          </p:cNvGraphicFramePr>
          <p:nvPr/>
        </p:nvGraphicFramePr>
        <p:xfrm>
          <a:off x="3282950" y="1641475"/>
          <a:ext cx="5486400" cy="4232275"/>
        </p:xfrm>
        <a:graphic>
          <a:graphicData uri="http://schemas.openxmlformats.org/presentationml/2006/ole">
            <mc:AlternateContent xmlns:mc="http://schemas.openxmlformats.org/markup-compatibility/2006">
              <mc:Choice xmlns:v="urn:schemas-microsoft-com:vml" Requires="v">
                <p:oleObj spid="_x0000_s42061" name="Photo Editor Photo" r:id="rId4" imgW="9000000" imgH="6942857" progId="MSPhotoEd.3">
                  <p:embed/>
                </p:oleObj>
              </mc:Choice>
              <mc:Fallback>
                <p:oleObj name="Photo Editor Photo" r:id="rId4" imgW="9000000" imgH="6942857" progId="MSPhotoEd.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950" y="1641475"/>
                        <a:ext cx="5486400" cy="423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280E818-B2E8-2F4A-BB54-89080E550402}" type="slidenum">
              <a:rPr lang="en-US" altLang="x-none" sz="1200">
                <a:latin typeface="Tahoma" charset="0"/>
              </a:rPr>
              <a:pPr/>
              <a:t>54</a:t>
            </a:fld>
            <a:endParaRPr lang="en-US" altLang="x-none" sz="1200">
              <a:latin typeface="Tahoma" charset="0"/>
            </a:endParaRPr>
          </a:p>
        </p:txBody>
      </p:sp>
      <p:sp>
        <p:nvSpPr>
          <p:cNvPr id="44034" name="Rectangle 2"/>
          <p:cNvSpPr>
            <a:spLocks noGrp="1" noChangeArrowheads="1"/>
          </p:cNvSpPr>
          <p:nvPr>
            <p:ph type="title"/>
          </p:nvPr>
        </p:nvSpPr>
        <p:spPr/>
        <p:txBody>
          <a:bodyPr/>
          <a:lstStyle/>
          <a:p>
            <a:r>
              <a:rPr lang="en-US" altLang="x-none" sz="3200">
                <a:ea typeface="ＭＳ Ｐゴシック" charset="-128"/>
              </a:rPr>
              <a:t>Circuit Switching: The Process</a:t>
            </a:r>
          </a:p>
        </p:txBody>
      </p:sp>
      <p:sp>
        <p:nvSpPr>
          <p:cNvPr id="44035" name="Rectangle 3"/>
          <p:cNvSpPr>
            <a:spLocks noGrp="1" noChangeArrowheads="1"/>
          </p:cNvSpPr>
          <p:nvPr>
            <p:ph type="body" idx="1"/>
          </p:nvPr>
        </p:nvSpPr>
        <p:spPr/>
        <p:txBody>
          <a:bodyPr/>
          <a:lstStyle/>
          <a:p>
            <a:pPr>
              <a:buFont typeface="Wingdings" pitchFamily="2" charset="2"/>
              <a:buChar char="q"/>
            </a:pPr>
            <a:r>
              <a:rPr lang="en-US" altLang="x-none" dirty="0">
                <a:ea typeface="ＭＳ Ｐゴシック" charset="-128"/>
              </a:rPr>
              <a:t>Three phases</a:t>
            </a:r>
          </a:p>
          <a:p>
            <a:pPr lvl="1">
              <a:buFont typeface="Courier New" panose="02070309020205020404" pitchFamily="49" charset="0"/>
              <a:buChar char="o"/>
            </a:pPr>
            <a:r>
              <a:rPr lang="en-US" altLang="x-none" dirty="0">
                <a:ea typeface="ＭＳ Ｐゴシック" charset="-128"/>
              </a:rPr>
              <a:t>circuit establishment</a:t>
            </a:r>
          </a:p>
          <a:p>
            <a:pPr lvl="1">
              <a:buFont typeface="Courier New" panose="02070309020205020404" pitchFamily="49" charset="0"/>
              <a:buChar char="o"/>
            </a:pPr>
            <a:r>
              <a:rPr lang="en-US" altLang="x-none" dirty="0">
                <a:ea typeface="ＭＳ Ｐゴシック" charset="-128"/>
              </a:rPr>
              <a:t>data transfer</a:t>
            </a:r>
          </a:p>
          <a:p>
            <a:pPr lvl="1">
              <a:buFont typeface="Courier New" panose="02070309020205020404" pitchFamily="49" charset="0"/>
              <a:buChar char="o"/>
            </a:pPr>
            <a:r>
              <a:rPr lang="en-US" altLang="x-none" dirty="0">
                <a:ea typeface="ＭＳ Ｐゴシック" charset="-128"/>
              </a:rPr>
              <a:t>circuit termination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3FF60938-941C-5344-91DF-2FF43D32F756}" type="slidenum">
              <a:rPr lang="en-US" altLang="x-none" sz="1200">
                <a:latin typeface="Tahoma" charset="0"/>
              </a:rPr>
              <a:pPr/>
              <a:t>55</a:t>
            </a:fld>
            <a:endParaRPr lang="en-US" altLang="x-none" sz="1200">
              <a:latin typeface="Tahoma" charset="0"/>
            </a:endParaRPr>
          </a:p>
        </p:txBody>
      </p:sp>
      <p:sp>
        <p:nvSpPr>
          <p:cNvPr id="46082" name="Rectangle 3"/>
          <p:cNvSpPr>
            <a:spLocks noChangeArrowheads="1"/>
          </p:cNvSpPr>
          <p:nvPr/>
        </p:nvSpPr>
        <p:spPr bwMode="auto">
          <a:xfrm>
            <a:off x="4267200" y="1714500"/>
            <a:ext cx="0" cy="11113"/>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3" name="Rectangle 4"/>
          <p:cNvSpPr>
            <a:spLocks noChangeArrowheads="1"/>
          </p:cNvSpPr>
          <p:nvPr/>
        </p:nvSpPr>
        <p:spPr bwMode="auto">
          <a:xfrm>
            <a:off x="4267200" y="1773238"/>
            <a:ext cx="0" cy="11112"/>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4" name="Rectangle 5"/>
          <p:cNvSpPr>
            <a:spLocks noChangeArrowheads="1"/>
          </p:cNvSpPr>
          <p:nvPr/>
        </p:nvSpPr>
        <p:spPr bwMode="auto">
          <a:xfrm>
            <a:off x="1068388" y="19208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5" name="Rectangle 6"/>
          <p:cNvSpPr>
            <a:spLocks noChangeArrowheads="1"/>
          </p:cNvSpPr>
          <p:nvPr/>
        </p:nvSpPr>
        <p:spPr bwMode="auto">
          <a:xfrm>
            <a:off x="1793875" y="20732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6" name="Rectangle 7"/>
          <p:cNvSpPr>
            <a:spLocks noChangeArrowheads="1"/>
          </p:cNvSpPr>
          <p:nvPr/>
        </p:nvSpPr>
        <p:spPr bwMode="auto">
          <a:xfrm>
            <a:off x="1068388" y="199707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7" name="Rectangle 8"/>
          <p:cNvSpPr>
            <a:spLocks noChangeArrowheads="1"/>
          </p:cNvSpPr>
          <p:nvPr/>
        </p:nvSpPr>
        <p:spPr bwMode="auto">
          <a:xfrm>
            <a:off x="1793875" y="2151063"/>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8" name="Rectangle 9"/>
          <p:cNvSpPr>
            <a:spLocks noChangeArrowheads="1"/>
          </p:cNvSpPr>
          <p:nvPr/>
        </p:nvSpPr>
        <p:spPr bwMode="auto">
          <a:xfrm>
            <a:off x="1068388" y="309245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89" name="Rectangle 10"/>
          <p:cNvSpPr>
            <a:spLocks noChangeArrowheads="1"/>
          </p:cNvSpPr>
          <p:nvPr/>
        </p:nvSpPr>
        <p:spPr bwMode="auto">
          <a:xfrm>
            <a:off x="3155950" y="35258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0" name="Rectangle 11"/>
          <p:cNvSpPr>
            <a:spLocks noChangeArrowheads="1"/>
          </p:cNvSpPr>
          <p:nvPr/>
        </p:nvSpPr>
        <p:spPr bwMode="auto">
          <a:xfrm>
            <a:off x="1068388" y="381793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1" name="Rectangle 12"/>
          <p:cNvSpPr>
            <a:spLocks noChangeArrowheads="1"/>
          </p:cNvSpPr>
          <p:nvPr/>
        </p:nvSpPr>
        <p:spPr bwMode="auto">
          <a:xfrm>
            <a:off x="3155950" y="4264025"/>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092" name="Line 16"/>
          <p:cNvSpPr>
            <a:spLocks noChangeShapeType="1"/>
          </p:cNvSpPr>
          <p:nvPr/>
        </p:nvSpPr>
        <p:spPr bwMode="auto">
          <a:xfrm>
            <a:off x="3733800" y="297180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93" name="Line 18"/>
          <p:cNvSpPr>
            <a:spLocks noChangeShapeType="1"/>
          </p:cNvSpPr>
          <p:nvPr/>
        </p:nvSpPr>
        <p:spPr bwMode="auto">
          <a:xfrm flipH="1">
            <a:off x="1987550" y="2800350"/>
            <a:ext cx="20638" cy="3835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112666" name="AutoShape 26"/>
          <p:cNvSpPr>
            <a:spLocks noChangeArrowheads="1"/>
          </p:cNvSpPr>
          <p:nvPr/>
        </p:nvSpPr>
        <p:spPr bwMode="auto">
          <a:xfrm rot="16200000" flipH="1">
            <a:off x="4447382" y="1529556"/>
            <a:ext cx="304800" cy="518318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69" name="AutoShape 29"/>
          <p:cNvSpPr>
            <a:spLocks noChangeArrowheads="1"/>
          </p:cNvSpPr>
          <p:nvPr/>
        </p:nvSpPr>
        <p:spPr bwMode="auto">
          <a:xfrm rot="5400000">
            <a:off x="2779713" y="23272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112672" name="AutoShape 32"/>
          <p:cNvSpPr>
            <a:spLocks/>
          </p:cNvSpPr>
          <p:nvPr/>
        </p:nvSpPr>
        <p:spPr bwMode="auto">
          <a:xfrm>
            <a:off x="1758950" y="3130550"/>
            <a:ext cx="90488" cy="1066800"/>
          </a:xfrm>
          <a:prstGeom prst="leftBrace">
            <a:avLst>
              <a:gd name="adj1" fmla="val 98245"/>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establishment</a:t>
            </a:r>
            <a:r>
              <a:rPr lang="en-US" altLang="x-none" sz="1600">
                <a:latin typeface="新細明體" charset="-120"/>
              </a:rPr>
              <a:t>   </a:t>
            </a:r>
            <a:endParaRPr lang="en-US" altLang="x-none" sz="1600">
              <a:solidFill>
                <a:srgbClr val="000000"/>
              </a:solidFill>
              <a:latin typeface="新細明體" charset="-120"/>
            </a:endParaRPr>
          </a:p>
        </p:txBody>
      </p:sp>
      <p:grpSp>
        <p:nvGrpSpPr>
          <p:cNvPr id="2" name="Group 73"/>
          <p:cNvGrpSpPr>
            <a:grpSpLocks/>
          </p:cNvGrpSpPr>
          <p:nvPr/>
        </p:nvGrpSpPr>
        <p:grpSpPr bwMode="auto">
          <a:xfrm>
            <a:off x="1744663" y="4273550"/>
            <a:ext cx="5451475" cy="1770063"/>
            <a:chOff x="1099" y="2692"/>
            <a:chExt cx="3434" cy="1115"/>
          </a:xfrm>
        </p:grpSpPr>
        <p:sp>
          <p:nvSpPr>
            <p:cNvPr id="46125" name="AutoShape 14"/>
            <p:cNvSpPr>
              <a:spLocks noChangeArrowheads="1"/>
            </p:cNvSpPr>
            <p:nvPr/>
          </p:nvSpPr>
          <p:spPr bwMode="auto">
            <a:xfrm rot="5400000">
              <a:off x="2343" y="1617"/>
              <a:ext cx="1115" cy="3265"/>
            </a:xfrm>
            <a:prstGeom prst="parallelogram">
              <a:avLst>
                <a:gd name="adj" fmla="val 25000"/>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2400" i="1">
                  <a:solidFill>
                    <a:srgbClr val="000000"/>
                  </a:solidFill>
                  <a:latin typeface="Arial" charset="0"/>
                  <a:ea typeface="新細明體" charset="-120"/>
                </a:rPr>
                <a:t>DATA</a:t>
              </a:r>
            </a:p>
          </p:txBody>
        </p:sp>
        <p:sp>
          <p:nvSpPr>
            <p:cNvPr id="46126" name="AutoShape 33"/>
            <p:cNvSpPr>
              <a:spLocks/>
            </p:cNvSpPr>
            <p:nvPr/>
          </p:nvSpPr>
          <p:spPr bwMode="auto">
            <a:xfrm>
              <a:off x="1099" y="2739"/>
              <a:ext cx="48" cy="769"/>
            </a:xfrm>
            <a:prstGeom prst="leftBrace">
              <a:avLst>
                <a:gd name="adj1" fmla="val 13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data                  </a:t>
              </a:r>
              <a:br>
                <a:rPr lang="en-US" altLang="x-none" sz="1600"/>
              </a:br>
              <a:r>
                <a:rPr lang="en-US" altLang="x-none" sz="1600"/>
                <a:t> transmission</a:t>
              </a:r>
              <a:r>
                <a:rPr lang="en-US" altLang="x-none" sz="1600">
                  <a:latin typeface="新細明體" charset="-120"/>
                </a:rPr>
                <a:t>  </a:t>
              </a:r>
              <a:r>
                <a:rPr lang="en-US" altLang="x-none" sz="1600">
                  <a:solidFill>
                    <a:srgbClr val="000000"/>
                  </a:solidFill>
                  <a:latin typeface="新細明體" charset="-120"/>
                </a:rPr>
                <a:t>   </a:t>
              </a:r>
            </a:p>
          </p:txBody>
        </p:sp>
      </p:grpSp>
      <p:grpSp>
        <p:nvGrpSpPr>
          <p:cNvPr id="3" name="Group 72"/>
          <p:cNvGrpSpPr>
            <a:grpSpLocks/>
          </p:cNvGrpSpPr>
          <p:nvPr/>
        </p:nvGrpSpPr>
        <p:grpSpPr bwMode="auto">
          <a:xfrm>
            <a:off x="1744663" y="5643563"/>
            <a:ext cx="5446712" cy="763587"/>
            <a:chOff x="1099" y="3555"/>
            <a:chExt cx="3431" cy="481"/>
          </a:xfrm>
        </p:grpSpPr>
        <p:sp>
          <p:nvSpPr>
            <p:cNvPr id="46123" name="AutoShape 24"/>
            <p:cNvSpPr>
              <a:spLocks noChangeArrowheads="1"/>
            </p:cNvSpPr>
            <p:nvPr/>
          </p:nvSpPr>
          <p:spPr bwMode="auto">
            <a:xfrm rot="16200000" flipH="1">
              <a:off x="2782" y="2287"/>
              <a:ext cx="232" cy="3265"/>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46124" name="AutoShape 34"/>
            <p:cNvSpPr>
              <a:spLocks/>
            </p:cNvSpPr>
            <p:nvPr/>
          </p:nvSpPr>
          <p:spPr bwMode="auto">
            <a:xfrm>
              <a:off x="1099" y="3555"/>
              <a:ext cx="48" cy="481"/>
            </a:xfrm>
            <a:prstGeom prst="leftBrace">
              <a:avLst>
                <a:gd name="adj1" fmla="val 8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18" tIns="45912" rIns="91818" bIns="229561"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r">
                <a:spcBef>
                  <a:spcPct val="50000"/>
                </a:spcBef>
                <a:spcAft>
                  <a:spcPts val="1000"/>
                </a:spcAft>
              </a:pPr>
              <a:r>
                <a:rPr lang="en-US" altLang="x-none" sz="1600"/>
                <a:t>circuit               </a:t>
              </a:r>
              <a:br>
                <a:rPr lang="en-US" altLang="x-none" sz="1600"/>
              </a:br>
              <a:r>
                <a:rPr lang="en-US" altLang="x-none" sz="1600"/>
                <a:t>termination</a:t>
              </a:r>
              <a:r>
                <a:rPr lang="en-US" altLang="x-none" sz="1600">
                  <a:latin typeface="新細明體" charset="-120"/>
                </a:rPr>
                <a:t>      </a:t>
              </a:r>
            </a:p>
          </p:txBody>
        </p:sp>
      </p:grpSp>
      <p:sp>
        <p:nvSpPr>
          <p:cNvPr id="46099" name="Text Box 49"/>
          <p:cNvSpPr txBox="1">
            <a:spLocks noChangeArrowheads="1"/>
          </p:cNvSpPr>
          <p:nvPr/>
        </p:nvSpPr>
        <p:spPr bwMode="auto">
          <a:xfrm>
            <a:off x="838200" y="1603375"/>
            <a:ext cx="7810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A</a:t>
            </a:r>
            <a:endParaRPr lang="en-US" altLang="x-none" sz="1400"/>
          </a:p>
        </p:txBody>
      </p:sp>
      <p:sp>
        <p:nvSpPr>
          <p:cNvPr id="46100" name="Text Box 50"/>
          <p:cNvSpPr txBox="1">
            <a:spLocks noChangeArrowheads="1"/>
          </p:cNvSpPr>
          <p:nvPr/>
        </p:nvSpPr>
        <p:spPr bwMode="auto">
          <a:xfrm>
            <a:off x="7554913" y="1603375"/>
            <a:ext cx="7508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Host </a:t>
            </a:r>
            <a:r>
              <a:rPr lang="en-US" altLang="zh-CN" sz="1400">
                <a:ea typeface="宋体" charset="-122"/>
              </a:rPr>
              <a:t>B</a:t>
            </a:r>
            <a:endParaRPr lang="en-US" altLang="x-none" sz="1400"/>
          </a:p>
        </p:txBody>
      </p:sp>
      <p:sp>
        <p:nvSpPr>
          <p:cNvPr id="46101" name="Text Box 51"/>
          <p:cNvSpPr txBox="1">
            <a:spLocks noChangeArrowheads="1"/>
          </p:cNvSpPr>
          <p:nvPr/>
        </p:nvSpPr>
        <p:spPr bwMode="auto">
          <a:xfrm>
            <a:off x="32766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1</a:t>
            </a:r>
          </a:p>
        </p:txBody>
      </p:sp>
      <p:sp>
        <p:nvSpPr>
          <p:cNvPr id="46102" name="Text Box 52"/>
          <p:cNvSpPr txBox="1">
            <a:spLocks noChangeArrowheads="1"/>
          </p:cNvSpPr>
          <p:nvPr/>
        </p:nvSpPr>
        <p:spPr bwMode="auto">
          <a:xfrm>
            <a:off x="4876800" y="1755775"/>
            <a:ext cx="838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542" tIns="45774" rIns="91542" bIns="228874" anchorCtr="1">
            <a:spAutoFit/>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spcBef>
                <a:spcPct val="50000"/>
              </a:spcBef>
              <a:spcAft>
                <a:spcPts val="1000"/>
              </a:spcAft>
            </a:pPr>
            <a:r>
              <a:rPr lang="en-US" altLang="x-none" sz="1400"/>
              <a:t>Node 2</a:t>
            </a:r>
          </a:p>
        </p:txBody>
      </p:sp>
      <p:grpSp>
        <p:nvGrpSpPr>
          <p:cNvPr id="4" name="Group 64"/>
          <p:cNvGrpSpPr>
            <a:grpSpLocks/>
          </p:cNvGrpSpPr>
          <p:nvPr/>
        </p:nvGrpSpPr>
        <p:grpSpPr bwMode="auto">
          <a:xfrm>
            <a:off x="2030413" y="2749550"/>
            <a:ext cx="7159625" cy="514350"/>
            <a:chOff x="1279" y="1826"/>
            <a:chExt cx="4510" cy="324"/>
          </a:xfrm>
        </p:grpSpPr>
        <p:sp>
          <p:nvSpPr>
            <p:cNvPr id="46119" name="Line 36"/>
            <p:cNvSpPr>
              <a:spLocks noChangeShapeType="1"/>
            </p:cNvSpPr>
            <p:nvPr/>
          </p:nvSpPr>
          <p:spPr bwMode="auto">
            <a:xfrm>
              <a:off x="1279" y="2026"/>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0" name="Line 37"/>
            <p:cNvSpPr>
              <a:spLocks noChangeShapeType="1"/>
            </p:cNvSpPr>
            <p:nvPr/>
          </p:nvSpPr>
          <p:spPr bwMode="auto">
            <a:xfrm>
              <a:off x="2345" y="2112"/>
              <a:ext cx="231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21" name="AutoShape 38"/>
            <p:cNvSpPr>
              <a:spLocks/>
            </p:cNvSpPr>
            <p:nvPr/>
          </p:nvSpPr>
          <p:spPr bwMode="auto">
            <a:xfrm>
              <a:off x="4656" y="2020"/>
              <a:ext cx="48" cy="96"/>
            </a:xfrm>
            <a:prstGeom prst="rightBrace">
              <a:avLst>
                <a:gd name="adj1" fmla="val 1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22" name="Text Box 54"/>
            <p:cNvSpPr txBox="1">
              <a:spLocks noChangeArrowheads="1"/>
            </p:cNvSpPr>
            <p:nvPr/>
          </p:nvSpPr>
          <p:spPr bwMode="auto">
            <a:xfrm>
              <a:off x="4728" y="1826"/>
              <a:ext cx="106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zh-CN" sz="1400">
                  <a:ea typeface="宋体" charset="-122"/>
                </a:rPr>
                <a:t>f</a:t>
              </a:r>
              <a:r>
                <a:rPr lang="en-US" altLang="x-none" sz="1400"/>
                <a:t>rom</a:t>
              </a:r>
              <a:r>
                <a:rPr lang="en-US" altLang="zh-CN" sz="1400">
                  <a:ea typeface="宋体" charset="-122"/>
                </a:rPr>
                <a:t> A</a:t>
              </a:r>
              <a:r>
                <a:rPr lang="en-US" altLang="x-none" sz="1400"/>
                <a:t> to </a:t>
              </a:r>
              <a:r>
                <a:rPr lang="en-US" altLang="zh-CN" sz="1400">
                  <a:ea typeface="宋体" charset="-122"/>
                </a:rPr>
                <a:t>Node 1</a:t>
              </a:r>
              <a:endParaRPr lang="en-US" altLang="x-none" sz="1400"/>
            </a:p>
          </p:txBody>
        </p:sp>
      </p:grpSp>
      <p:sp>
        <p:nvSpPr>
          <p:cNvPr id="112667" name="AutoShape 27"/>
          <p:cNvSpPr>
            <a:spLocks noChangeArrowheads="1"/>
          </p:cNvSpPr>
          <p:nvPr/>
        </p:nvSpPr>
        <p:spPr bwMode="auto">
          <a:xfrm rot="5400000">
            <a:off x="6235700" y="2936875"/>
            <a:ext cx="184150" cy="172720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5" name="Group 68"/>
          <p:cNvGrpSpPr>
            <a:grpSpLocks/>
          </p:cNvGrpSpPr>
          <p:nvPr/>
        </p:nvGrpSpPr>
        <p:grpSpPr bwMode="auto">
          <a:xfrm>
            <a:off x="2011363" y="3709988"/>
            <a:ext cx="7140575" cy="563562"/>
            <a:chOff x="1267" y="2404"/>
            <a:chExt cx="4498" cy="261"/>
          </a:xfrm>
        </p:grpSpPr>
        <p:sp>
          <p:nvSpPr>
            <p:cNvPr id="46115" name="Line 40"/>
            <p:cNvSpPr>
              <a:spLocks noChangeShapeType="1"/>
            </p:cNvSpPr>
            <p:nvPr/>
          </p:nvSpPr>
          <p:spPr bwMode="auto">
            <a:xfrm>
              <a:off x="4520" y="2522"/>
              <a:ext cx="138" cy="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6" name="Line 41"/>
            <p:cNvSpPr>
              <a:spLocks noChangeShapeType="1"/>
            </p:cNvSpPr>
            <p:nvPr/>
          </p:nvSpPr>
          <p:spPr bwMode="auto">
            <a:xfrm>
              <a:off x="1267" y="2644"/>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sp>
          <p:nvSpPr>
            <p:cNvPr id="46117" name="AutoShape 42"/>
            <p:cNvSpPr>
              <a:spLocks/>
            </p:cNvSpPr>
            <p:nvPr/>
          </p:nvSpPr>
          <p:spPr bwMode="auto">
            <a:xfrm>
              <a:off x="4674" y="2528"/>
              <a:ext cx="48" cy="137"/>
            </a:xfrm>
            <a:prstGeom prst="rightBrace">
              <a:avLst>
                <a:gd name="adj1" fmla="val 237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200" i="1">
                <a:solidFill>
                  <a:schemeClr val="tx2"/>
                </a:solidFill>
                <a:latin typeface="Arial" charset="0"/>
              </a:endParaRPr>
            </a:p>
          </p:txBody>
        </p:sp>
        <p:sp>
          <p:nvSpPr>
            <p:cNvPr id="46118" name="Text Box 55"/>
            <p:cNvSpPr txBox="1">
              <a:spLocks noChangeArrowheads="1"/>
            </p:cNvSpPr>
            <p:nvPr/>
          </p:nvSpPr>
          <p:spPr bwMode="auto">
            <a:xfrm>
              <a:off x="4704" y="2404"/>
              <a:ext cx="106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t>propagation delay </a:t>
              </a:r>
            </a:p>
            <a:p>
              <a:pPr algn="l"/>
              <a:r>
                <a:rPr lang="en-US" altLang="x-none" sz="1400"/>
                <a:t>from </a:t>
              </a:r>
              <a:r>
                <a:rPr lang="en-US" altLang="zh-CN" sz="1400">
                  <a:ea typeface="宋体" charset="-122"/>
                </a:rPr>
                <a:t>B</a:t>
              </a:r>
              <a:r>
                <a:rPr lang="en-US" altLang="x-none" sz="1400"/>
                <a:t> To </a:t>
              </a:r>
              <a:r>
                <a:rPr lang="en-US" altLang="zh-CN" sz="1400">
                  <a:ea typeface="宋体" charset="-122"/>
                </a:rPr>
                <a:t>A</a:t>
              </a:r>
              <a:endParaRPr lang="en-US" altLang="x-none" sz="1400"/>
            </a:p>
          </p:txBody>
        </p:sp>
      </p:grpSp>
      <p:sp>
        <p:nvSpPr>
          <p:cNvPr id="112668" name="AutoShape 28"/>
          <p:cNvSpPr>
            <a:spLocks noChangeArrowheads="1"/>
          </p:cNvSpPr>
          <p:nvPr/>
        </p:nvSpPr>
        <p:spPr bwMode="auto">
          <a:xfrm rot="5400000">
            <a:off x="4508500" y="2640013"/>
            <a:ext cx="182563" cy="1728787"/>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nvGrpSpPr>
          <p:cNvPr id="6" name="Group 67"/>
          <p:cNvGrpSpPr>
            <a:grpSpLocks/>
          </p:cNvGrpSpPr>
          <p:nvPr/>
        </p:nvGrpSpPr>
        <p:grpSpPr bwMode="auto">
          <a:xfrm>
            <a:off x="3733800" y="2520950"/>
            <a:ext cx="3054350" cy="908050"/>
            <a:chOff x="2352" y="1588"/>
            <a:chExt cx="1924" cy="572"/>
          </a:xfrm>
        </p:grpSpPr>
        <p:sp>
          <p:nvSpPr>
            <p:cNvPr id="46111" name="Line 57"/>
            <p:cNvSpPr>
              <a:spLocks noChangeShapeType="1"/>
            </p:cNvSpPr>
            <p:nvPr/>
          </p:nvSpPr>
          <p:spPr bwMode="auto">
            <a:xfrm flipV="1">
              <a:off x="2352" y="1684"/>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2" name="Line 58"/>
            <p:cNvSpPr>
              <a:spLocks noChangeShapeType="1"/>
            </p:cNvSpPr>
            <p:nvPr/>
          </p:nvSpPr>
          <p:spPr bwMode="auto">
            <a:xfrm flipV="1">
              <a:off x="2352" y="1776"/>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113" name="AutoShape 59"/>
            <p:cNvSpPr>
              <a:spLocks/>
            </p:cNvSpPr>
            <p:nvPr/>
          </p:nvSpPr>
          <p:spPr bwMode="auto">
            <a:xfrm>
              <a:off x="2736" y="1684"/>
              <a:ext cx="52" cy="96"/>
            </a:xfrm>
            <a:prstGeom prst="rightBrace">
              <a:avLst>
                <a:gd name="adj1" fmla="val 153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645" tIns="45774" rIns="91542" bIns="228874"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50000"/>
                </a:spcBef>
                <a:spcAft>
                  <a:spcPts val="1000"/>
                </a:spcAft>
              </a:pPr>
              <a:endParaRPr lang="x-none" altLang="x-none" sz="1400">
                <a:latin typeface="新細明體" charset="-120"/>
              </a:endParaRPr>
            </a:p>
          </p:txBody>
        </p:sp>
        <p:sp>
          <p:nvSpPr>
            <p:cNvPr id="46114" name="Text Box 60"/>
            <p:cNvSpPr txBox="1">
              <a:spLocks noChangeArrowheads="1"/>
            </p:cNvSpPr>
            <p:nvPr/>
          </p:nvSpPr>
          <p:spPr bwMode="auto">
            <a:xfrm>
              <a:off x="2771" y="1588"/>
              <a:ext cx="150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400"/>
                <a:t>processing delay at Node 1</a:t>
              </a:r>
            </a:p>
          </p:txBody>
        </p:sp>
      </p:grpSp>
      <p:sp>
        <p:nvSpPr>
          <p:cNvPr id="46108" name="Text Box 63"/>
          <p:cNvSpPr txBox="1">
            <a:spLocks noChangeArrowheads="1"/>
          </p:cNvSpPr>
          <p:nvPr/>
        </p:nvSpPr>
        <p:spPr bwMode="auto">
          <a:xfrm>
            <a:off x="311150" y="439738"/>
            <a:ext cx="7877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2" tIns="45710" rIns="91422" bIns="4571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Timing Diagram of Circuit Switching</a:t>
            </a:r>
          </a:p>
        </p:txBody>
      </p:sp>
      <p:sp>
        <p:nvSpPr>
          <p:cNvPr id="46109" name="Line 69"/>
          <p:cNvSpPr>
            <a:spLocks noChangeShapeType="1"/>
          </p:cNvSpPr>
          <p:nvPr/>
        </p:nvSpPr>
        <p:spPr bwMode="auto">
          <a:xfrm>
            <a:off x="548640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110" name="Line 70"/>
          <p:cNvSpPr>
            <a:spLocks noChangeShapeType="1"/>
          </p:cNvSpPr>
          <p:nvPr/>
        </p:nvSpPr>
        <p:spPr bwMode="auto">
          <a:xfrm>
            <a:off x="7169150" y="2978150"/>
            <a:ext cx="6350" cy="3663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6" grpId="0" animBg="1"/>
      <p:bldP spid="112669" grpId="0" animBg="1"/>
      <p:bldP spid="112672" grpId="0" animBg="1"/>
      <p:bldP spid="112667" grpId="0" animBg="1"/>
      <p:bldP spid="11266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E38FEDBB-C540-474D-83C0-283D5A0BFC9F}" type="slidenum">
              <a:rPr lang="en-US" altLang="x-none" sz="1200">
                <a:latin typeface="Tahoma" charset="0"/>
              </a:rPr>
              <a:pPr/>
              <a:t>56</a:t>
            </a:fld>
            <a:endParaRPr lang="en-US" altLang="x-none" sz="1200">
              <a:latin typeface="Tahoma" charset="0"/>
            </a:endParaRPr>
          </a:p>
        </p:txBody>
      </p:sp>
      <p:sp>
        <p:nvSpPr>
          <p:cNvPr id="48130" name="Rectangle 4"/>
          <p:cNvSpPr>
            <a:spLocks noChangeArrowheads="1"/>
          </p:cNvSpPr>
          <p:nvPr/>
        </p:nvSpPr>
        <p:spPr bwMode="auto">
          <a:xfrm>
            <a:off x="387350" y="266700"/>
            <a:ext cx="8216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800" u="sng">
                <a:solidFill>
                  <a:schemeClr val="accent2"/>
                </a:solidFill>
              </a:rPr>
              <a:t>Delay Calculation in Circuit Switched Networks</a:t>
            </a:r>
            <a:endParaRPr lang="en-US" altLang="x-none" sz="3200" u="sng">
              <a:solidFill>
                <a:schemeClr val="accent2"/>
              </a:solidFill>
            </a:endParaRPr>
          </a:p>
        </p:txBody>
      </p:sp>
      <p:sp>
        <p:nvSpPr>
          <p:cNvPr id="48131" name="Rectangle 6"/>
          <p:cNvSpPr>
            <a:spLocks noChangeArrowheads="1"/>
          </p:cNvSpPr>
          <p:nvPr/>
        </p:nvSpPr>
        <p:spPr bwMode="auto">
          <a:xfrm>
            <a:off x="615950" y="3130550"/>
            <a:ext cx="41529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ZapfDingbats" charset="0"/>
              <a:buNone/>
            </a:pPr>
            <a:r>
              <a:rPr lang="en-US" altLang="x-none" sz="2400" dirty="0"/>
              <a:t>Propagation delay:</a:t>
            </a:r>
          </a:p>
          <a:p>
            <a:pPr algn="l">
              <a:spcBef>
                <a:spcPct val="20000"/>
              </a:spcBef>
              <a:buClr>
                <a:schemeClr val="accent2"/>
              </a:buClr>
              <a:buSzPct val="85000"/>
              <a:buFont typeface="Courier New" panose="02070309020205020404" pitchFamily="49" charset="0"/>
              <a:buChar char="o"/>
            </a:pPr>
            <a:r>
              <a:rPr lang="en-US" altLang="x-none" sz="2400" dirty="0"/>
              <a:t>d = length of physical link</a:t>
            </a:r>
          </a:p>
          <a:p>
            <a:pPr algn="l">
              <a:spcBef>
                <a:spcPct val="20000"/>
              </a:spcBef>
              <a:buClr>
                <a:schemeClr val="accent2"/>
              </a:buClr>
              <a:buSzPct val="85000"/>
              <a:buFont typeface="Courier New" panose="02070309020205020404" pitchFamily="49" charset="0"/>
              <a:buChar char="o"/>
            </a:pPr>
            <a:r>
              <a:rPr lang="en-US" altLang="x-none" sz="2400" dirty="0"/>
              <a:t>s = propagation speed in medium (~2x10</a:t>
            </a:r>
            <a:r>
              <a:rPr lang="en-US" altLang="x-none" sz="2400" baseline="30000" dirty="0"/>
              <a:t>5</a:t>
            </a:r>
            <a:r>
              <a:rPr lang="en-US" altLang="x-none" sz="2400" dirty="0"/>
              <a:t> km/sec)</a:t>
            </a:r>
          </a:p>
        </p:txBody>
      </p:sp>
      <p:sp>
        <p:nvSpPr>
          <p:cNvPr id="48132" name="Rectangle 62"/>
          <p:cNvSpPr>
            <a:spLocks noChangeArrowheads="1"/>
          </p:cNvSpPr>
          <p:nvPr/>
        </p:nvSpPr>
        <p:spPr bwMode="auto">
          <a:xfrm>
            <a:off x="387350" y="1530350"/>
            <a:ext cx="449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marL="342900" indent="-342900" algn="l">
              <a:spcBef>
                <a:spcPct val="20000"/>
              </a:spcBef>
              <a:buClr>
                <a:schemeClr val="accent2"/>
              </a:buClr>
              <a:buSzPct val="85000"/>
              <a:buFont typeface="Wingdings" pitchFamily="2" charset="2"/>
              <a:buChar char="q"/>
            </a:pPr>
            <a:r>
              <a:rPr lang="en-US" altLang="x-none" sz="2400" dirty="0">
                <a:solidFill>
                  <a:srgbClr val="FF0000"/>
                </a:solidFill>
              </a:rPr>
              <a:t> Propagation delay</a:t>
            </a:r>
            <a:r>
              <a:rPr lang="en-US" altLang="x-none" sz="2400" dirty="0"/>
              <a:t>: delay for the first bit to go from </a:t>
            </a:r>
            <a:r>
              <a:rPr lang="en-US" altLang="zh-CN" sz="2400" dirty="0">
                <a:ea typeface="宋体" charset="-122"/>
              </a:rPr>
              <a:t>a </a:t>
            </a:r>
            <a:r>
              <a:rPr lang="en-US" altLang="x-none" sz="2400" dirty="0"/>
              <a:t>source to </a:t>
            </a:r>
            <a:r>
              <a:rPr lang="en-US" altLang="zh-CN" sz="2400" dirty="0">
                <a:ea typeface="宋体" charset="-122"/>
              </a:rPr>
              <a:t>a </a:t>
            </a:r>
            <a:r>
              <a:rPr lang="en-US" altLang="x-none" sz="2400" dirty="0"/>
              <a:t>destination</a:t>
            </a:r>
          </a:p>
        </p:txBody>
      </p:sp>
      <p:sp>
        <p:nvSpPr>
          <p:cNvPr id="48133" name="AutoShape 64"/>
          <p:cNvSpPr>
            <a:spLocks noChangeArrowheads="1"/>
          </p:cNvSpPr>
          <p:nvPr/>
        </p:nvSpPr>
        <p:spPr bwMode="auto">
          <a:xfrm rot="5400000">
            <a:off x="5468143" y="3244057"/>
            <a:ext cx="1770063" cy="1390650"/>
          </a:xfrm>
          <a:prstGeom prst="parallelogram">
            <a:avLst>
              <a:gd name="adj" fmla="val 31821"/>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CN" sz="2000" i="1">
                <a:solidFill>
                  <a:srgbClr val="000000"/>
                </a:solidFill>
                <a:latin typeface="Arial" charset="0"/>
                <a:ea typeface="新細明體" charset="-120"/>
              </a:rPr>
              <a:t>DATA</a:t>
            </a:r>
            <a:endParaRPr lang="en-US" altLang="zh-TW" sz="2000" i="1">
              <a:solidFill>
                <a:srgbClr val="000000"/>
              </a:solidFill>
              <a:latin typeface="Arial" charset="0"/>
              <a:ea typeface="新細明體" charset="-120"/>
            </a:endParaRPr>
          </a:p>
        </p:txBody>
      </p:sp>
      <p:sp>
        <p:nvSpPr>
          <p:cNvPr id="48134" name="Line 66"/>
          <p:cNvSpPr>
            <a:spLocks noChangeShapeType="1"/>
          </p:cNvSpPr>
          <p:nvPr/>
        </p:nvSpPr>
        <p:spPr bwMode="auto">
          <a:xfrm>
            <a:off x="5657850" y="3054350"/>
            <a:ext cx="19812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8135" name="Line 67"/>
          <p:cNvSpPr>
            <a:spLocks noChangeShapeType="1"/>
          </p:cNvSpPr>
          <p:nvPr/>
        </p:nvSpPr>
        <p:spPr bwMode="auto">
          <a:xfrm>
            <a:off x="7029450" y="3511550"/>
            <a:ext cx="6096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8136" name="Line 68"/>
          <p:cNvSpPr>
            <a:spLocks noChangeShapeType="1"/>
          </p:cNvSpPr>
          <p:nvPr/>
        </p:nvSpPr>
        <p:spPr bwMode="auto">
          <a:xfrm>
            <a:off x="7029450" y="4806950"/>
            <a:ext cx="6096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79882" name="Rectangle 70"/>
          <p:cNvSpPr>
            <a:spLocks noChangeArrowheads="1"/>
          </p:cNvSpPr>
          <p:nvPr/>
        </p:nvSpPr>
        <p:spPr bwMode="auto">
          <a:xfrm>
            <a:off x="7069138" y="3101975"/>
            <a:ext cx="2043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000"/>
              <a:t>prop. delay: d/s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5BA3F4B8-9937-7240-96ED-C7D23C8DD091}" type="slidenum">
              <a:rPr lang="en-US" altLang="x-none" sz="1200">
                <a:latin typeface="Tahoma" charset="0"/>
              </a:rPr>
              <a:pPr/>
              <a:t>57</a:t>
            </a:fld>
            <a:endParaRPr lang="en-US" altLang="x-none" sz="1200">
              <a:latin typeface="Tahoma" charset="0"/>
            </a:endParaRPr>
          </a:p>
        </p:txBody>
      </p:sp>
      <p:sp>
        <p:nvSpPr>
          <p:cNvPr id="50178" name="Rectangle 4"/>
          <p:cNvSpPr>
            <a:spLocks noChangeArrowheads="1"/>
          </p:cNvSpPr>
          <p:nvPr/>
        </p:nvSpPr>
        <p:spPr bwMode="auto">
          <a:xfrm>
            <a:off x="476250" y="266700"/>
            <a:ext cx="8216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800" u="sng">
                <a:solidFill>
                  <a:schemeClr val="accent2"/>
                </a:solidFill>
              </a:rPr>
              <a:t>Delay Calculation in Circuit Switched Networks</a:t>
            </a:r>
            <a:endParaRPr lang="en-US" altLang="x-none" sz="3200" u="sng">
              <a:solidFill>
                <a:schemeClr val="accent2"/>
              </a:solidFill>
            </a:endParaRPr>
          </a:p>
        </p:txBody>
      </p:sp>
      <p:sp>
        <p:nvSpPr>
          <p:cNvPr id="50179" name="Rectangle 5"/>
          <p:cNvSpPr>
            <a:spLocks noChangeArrowheads="1"/>
          </p:cNvSpPr>
          <p:nvPr/>
        </p:nvSpPr>
        <p:spPr bwMode="auto">
          <a:xfrm>
            <a:off x="692150" y="3130550"/>
            <a:ext cx="4114800" cy="1924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ZapfDingbats" charset="0"/>
              <a:buNone/>
            </a:pPr>
            <a:r>
              <a:rPr lang="en-US" altLang="x-none" sz="2400" dirty="0"/>
              <a:t>Transmission delay:</a:t>
            </a:r>
          </a:p>
          <a:p>
            <a:pPr algn="l">
              <a:spcBef>
                <a:spcPct val="20000"/>
              </a:spcBef>
              <a:buClr>
                <a:schemeClr val="accent2"/>
              </a:buClr>
              <a:buSzPct val="85000"/>
              <a:buFont typeface="Courier New" panose="02070309020205020404" pitchFamily="49" charset="0"/>
              <a:buChar char="o"/>
            </a:pPr>
            <a:r>
              <a:rPr lang="en-US" altLang="x-none" sz="2400" dirty="0"/>
              <a:t>R = reserved bandwidth (bps)</a:t>
            </a:r>
          </a:p>
          <a:p>
            <a:pPr algn="l">
              <a:spcBef>
                <a:spcPct val="20000"/>
              </a:spcBef>
              <a:buClr>
                <a:schemeClr val="accent2"/>
              </a:buClr>
              <a:buSzPct val="85000"/>
              <a:buFont typeface="Courier New" panose="02070309020205020404" pitchFamily="49" charset="0"/>
              <a:buChar char="o"/>
            </a:pPr>
            <a:r>
              <a:rPr lang="en-US" altLang="x-none" sz="2400" dirty="0"/>
              <a:t>L = message length (bits)</a:t>
            </a:r>
          </a:p>
        </p:txBody>
      </p:sp>
      <p:sp>
        <p:nvSpPr>
          <p:cNvPr id="50180" name="AutoShape 64"/>
          <p:cNvSpPr>
            <a:spLocks noChangeArrowheads="1"/>
          </p:cNvSpPr>
          <p:nvPr/>
        </p:nvSpPr>
        <p:spPr bwMode="auto">
          <a:xfrm rot="5400000">
            <a:off x="5303043" y="3625057"/>
            <a:ext cx="1770063" cy="1390650"/>
          </a:xfrm>
          <a:prstGeom prst="parallelogram">
            <a:avLst>
              <a:gd name="adj" fmla="val 31821"/>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CN" sz="2000" i="1">
                <a:solidFill>
                  <a:srgbClr val="000000"/>
                </a:solidFill>
                <a:latin typeface="Arial" charset="0"/>
                <a:ea typeface="新細明體" charset="-120"/>
              </a:rPr>
              <a:t>DATA</a:t>
            </a:r>
            <a:endParaRPr lang="en-US" altLang="zh-TW" sz="2000" i="1">
              <a:solidFill>
                <a:srgbClr val="000000"/>
              </a:solidFill>
              <a:latin typeface="Arial" charset="0"/>
              <a:ea typeface="新細明體" charset="-120"/>
            </a:endParaRPr>
          </a:p>
        </p:txBody>
      </p:sp>
      <p:sp>
        <p:nvSpPr>
          <p:cNvPr id="50181" name="Line 66"/>
          <p:cNvSpPr>
            <a:spLocks noChangeShapeType="1"/>
          </p:cNvSpPr>
          <p:nvPr/>
        </p:nvSpPr>
        <p:spPr bwMode="auto">
          <a:xfrm>
            <a:off x="5492750" y="3435350"/>
            <a:ext cx="19812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0182" name="Line 67"/>
          <p:cNvSpPr>
            <a:spLocks noChangeShapeType="1"/>
          </p:cNvSpPr>
          <p:nvPr/>
        </p:nvSpPr>
        <p:spPr bwMode="auto">
          <a:xfrm>
            <a:off x="6864350" y="3892550"/>
            <a:ext cx="6096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0183" name="Line 68"/>
          <p:cNvSpPr>
            <a:spLocks noChangeShapeType="1"/>
          </p:cNvSpPr>
          <p:nvPr/>
        </p:nvSpPr>
        <p:spPr bwMode="auto">
          <a:xfrm>
            <a:off x="6864350" y="5187950"/>
            <a:ext cx="6096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0184" name="Rectangle 70"/>
          <p:cNvSpPr>
            <a:spLocks noChangeArrowheads="1"/>
          </p:cNvSpPr>
          <p:nvPr/>
        </p:nvSpPr>
        <p:spPr bwMode="auto">
          <a:xfrm>
            <a:off x="6904038" y="3482975"/>
            <a:ext cx="587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2000"/>
              <a:t>d/s</a:t>
            </a:r>
          </a:p>
        </p:txBody>
      </p:sp>
      <p:sp>
        <p:nvSpPr>
          <p:cNvPr id="79883" name="Rectangle 71"/>
          <p:cNvSpPr>
            <a:spLocks noChangeArrowheads="1"/>
          </p:cNvSpPr>
          <p:nvPr/>
        </p:nvSpPr>
        <p:spPr bwMode="auto">
          <a:xfrm>
            <a:off x="6799263" y="4349750"/>
            <a:ext cx="2357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zh-CN" sz="2000">
                <a:ea typeface="宋体" charset="-122"/>
              </a:rPr>
              <a:t>trans. delay = L/R</a:t>
            </a:r>
            <a:endParaRPr lang="en-US" altLang="x-none" sz="2000"/>
          </a:p>
        </p:txBody>
      </p:sp>
      <p:sp>
        <p:nvSpPr>
          <p:cNvPr id="50186" name="Rectangle 62"/>
          <p:cNvSpPr>
            <a:spLocks noChangeArrowheads="1"/>
          </p:cNvSpPr>
          <p:nvPr/>
        </p:nvSpPr>
        <p:spPr bwMode="auto">
          <a:xfrm>
            <a:off x="539750" y="1682750"/>
            <a:ext cx="4114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marL="342900" indent="-342900" algn="l">
              <a:spcBef>
                <a:spcPct val="20000"/>
              </a:spcBef>
              <a:buClr>
                <a:schemeClr val="accent2"/>
              </a:buClr>
              <a:buSzPct val="85000"/>
              <a:buFont typeface="Wingdings" pitchFamily="2" charset="2"/>
              <a:buChar char="q"/>
            </a:pPr>
            <a:r>
              <a:rPr lang="en-US" altLang="x-none" sz="2400" dirty="0">
                <a:solidFill>
                  <a:srgbClr val="FF0000"/>
                </a:solidFill>
              </a:rPr>
              <a:t> Transmission delay</a:t>
            </a:r>
            <a:r>
              <a:rPr lang="en-US" altLang="x-none" sz="2400" dirty="0"/>
              <a:t>: time to pump data onto link at </a:t>
            </a:r>
            <a:r>
              <a:rPr lang="en-US" altLang="x-none" sz="2400" i="1" dirty="0">
                <a:solidFill>
                  <a:schemeClr val="accent2"/>
                </a:solidFill>
              </a:rPr>
              <a:t>line  </a:t>
            </a:r>
            <a:r>
              <a:rPr lang="en-US" altLang="x-none" sz="2400" dirty="0"/>
              <a:t>rate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9D5C36BD-E36E-914D-BBE4-DA7AD5AF1823}" type="slidenum">
              <a:rPr lang="en-US" altLang="x-none" sz="1200">
                <a:latin typeface="Tahoma" charset="0"/>
              </a:rPr>
              <a:pPr/>
              <a:t>58</a:t>
            </a:fld>
            <a:endParaRPr lang="en-US" altLang="x-none" sz="1200">
              <a:latin typeface="Tahoma" charset="0"/>
            </a:endParaRPr>
          </a:p>
        </p:txBody>
      </p:sp>
      <p:sp>
        <p:nvSpPr>
          <p:cNvPr id="52226" name="Rectangle 2"/>
          <p:cNvSpPr>
            <a:spLocks noGrp="1" noChangeArrowheads="1"/>
          </p:cNvSpPr>
          <p:nvPr>
            <p:ph type="title"/>
          </p:nvPr>
        </p:nvSpPr>
        <p:spPr/>
        <p:txBody>
          <a:bodyPr/>
          <a:lstStyle/>
          <a:p>
            <a:r>
              <a:rPr lang="en-US" altLang="x-none" sz="3600">
                <a:ea typeface="ＭＳ Ｐゴシック" charset="-128"/>
              </a:rPr>
              <a:t>An Example</a:t>
            </a:r>
          </a:p>
        </p:txBody>
      </p:sp>
      <p:sp>
        <p:nvSpPr>
          <p:cNvPr id="52227" name="Rectangle 3"/>
          <p:cNvSpPr>
            <a:spLocks noGrp="1" noChangeArrowheads="1"/>
          </p:cNvSpPr>
          <p:nvPr>
            <p:ph type="body" sz="half" idx="1"/>
          </p:nvPr>
        </p:nvSpPr>
        <p:spPr>
          <a:xfrm>
            <a:off x="533400" y="1603375"/>
            <a:ext cx="8083550" cy="4656138"/>
          </a:xfrm>
        </p:spPr>
        <p:txBody>
          <a:bodyPr/>
          <a:lstStyle/>
          <a:p>
            <a:pPr>
              <a:buFont typeface="Wingdings" pitchFamily="2" charset="2"/>
              <a:buChar char="q"/>
            </a:pPr>
            <a:r>
              <a:rPr lang="en-US" altLang="x-none" sz="2400" dirty="0">
                <a:ea typeface="ＭＳ Ｐゴシック" charset="-128"/>
              </a:rPr>
              <a:t>Propagation delay</a:t>
            </a:r>
          </a:p>
          <a:p>
            <a:pPr lvl="1">
              <a:buFont typeface="Courier New" panose="02070309020205020404" pitchFamily="49" charset="0"/>
              <a:buChar char="o"/>
            </a:pPr>
            <a:r>
              <a:rPr lang="en-US" altLang="x-none" sz="2000" dirty="0">
                <a:ea typeface="ＭＳ Ｐゴシック" charset="-128"/>
              </a:rPr>
              <a:t>suppose the distance between </a:t>
            </a:r>
            <a:r>
              <a:rPr lang="en-US" altLang="zh-CN" sz="2000" dirty="0">
                <a:ea typeface="宋体" charset="-122"/>
              </a:rPr>
              <a:t>A</a:t>
            </a:r>
            <a:r>
              <a:rPr lang="en-US" altLang="x-none" sz="2000" dirty="0">
                <a:ea typeface="ＭＳ Ｐゴシック" charset="-128"/>
              </a:rPr>
              <a:t> and </a:t>
            </a:r>
            <a:r>
              <a:rPr lang="en-US" altLang="zh-CN" sz="2000" dirty="0">
                <a:ea typeface="宋体" charset="-122"/>
              </a:rPr>
              <a:t>B</a:t>
            </a:r>
            <a:r>
              <a:rPr lang="en-US" altLang="x-none" sz="2000" dirty="0">
                <a:ea typeface="ＭＳ Ｐゴシック" charset="-128"/>
              </a:rPr>
              <a:t> is 4000 km, then one-way propagation delay is:</a:t>
            </a:r>
          </a:p>
          <a:p>
            <a:endParaRPr lang="en-US" altLang="x-none" sz="2400" dirty="0">
              <a:ea typeface="ＭＳ Ｐゴシック" charset="-128"/>
            </a:endParaRPr>
          </a:p>
          <a:p>
            <a:endParaRPr lang="en-US" altLang="zh-CN" sz="2400" dirty="0">
              <a:ea typeface="宋体" charset="-122"/>
            </a:endParaRPr>
          </a:p>
          <a:p>
            <a:pPr>
              <a:buFont typeface="Wingdings" pitchFamily="2" charset="2"/>
              <a:buChar char="q"/>
            </a:pPr>
            <a:r>
              <a:rPr lang="en-US" altLang="x-none" sz="2400" dirty="0">
                <a:ea typeface="ＭＳ Ｐゴシック" charset="-128"/>
              </a:rPr>
              <a:t>Transmission delay</a:t>
            </a:r>
          </a:p>
          <a:p>
            <a:pPr lvl="1">
              <a:buFont typeface="Courier New" panose="02070309020205020404" pitchFamily="49" charset="0"/>
              <a:buChar char="o"/>
            </a:pPr>
            <a:r>
              <a:rPr lang="en-US" altLang="x-none" sz="2000" dirty="0">
                <a:ea typeface="ＭＳ Ｐゴシック" charset="-128"/>
              </a:rPr>
              <a:t>suppose your </a:t>
            </a:r>
            <a:r>
              <a:rPr lang="en-US" altLang="x-none" sz="2000" dirty="0" err="1">
                <a:ea typeface="ＭＳ Ｐゴシック" charset="-128"/>
              </a:rPr>
              <a:t>iphone</a:t>
            </a:r>
            <a:r>
              <a:rPr lang="en-US" altLang="x-none" sz="2000" dirty="0">
                <a:ea typeface="ＭＳ Ｐゴシック" charset="-128"/>
              </a:rPr>
              <a:t> reserves a one-slot HSCSD channel</a:t>
            </a:r>
          </a:p>
          <a:p>
            <a:pPr lvl="2"/>
            <a:r>
              <a:rPr lang="en-US" altLang="x-none" sz="1800" dirty="0">
                <a:ea typeface="ＭＳ Ｐゴシック" charset="-128"/>
              </a:rPr>
              <a:t>each HSCSD frame can transmit about 115 kbps</a:t>
            </a:r>
          </a:p>
          <a:p>
            <a:pPr lvl="2"/>
            <a:r>
              <a:rPr lang="en-US" altLang="x-none" sz="1800" dirty="0">
                <a:ea typeface="ＭＳ Ｐゴシック" charset="-128"/>
              </a:rPr>
              <a:t>a frame is divided into 8 slots</a:t>
            </a:r>
          </a:p>
          <a:p>
            <a:pPr lvl="1">
              <a:buFont typeface="Courier New" panose="02070309020205020404" pitchFamily="49" charset="0"/>
              <a:buChar char="o"/>
            </a:pPr>
            <a:r>
              <a:rPr lang="en-US" altLang="x-none" sz="2000" dirty="0">
                <a:ea typeface="ＭＳ Ｐゴシック" charset="-128"/>
              </a:rPr>
              <a:t>then the transmission delay of using one reserved slot for a message of 1 Kbits:</a:t>
            </a:r>
          </a:p>
        </p:txBody>
      </p:sp>
      <p:graphicFrame>
        <p:nvGraphicFramePr>
          <p:cNvPr id="7170" name="Object 9"/>
          <p:cNvGraphicFramePr>
            <a:graphicFrameLocks noGrp="1" noChangeAspect="1"/>
          </p:cNvGraphicFramePr>
          <p:nvPr>
            <p:ph sz="quarter" idx="3"/>
          </p:nvPr>
        </p:nvGraphicFramePr>
        <p:xfrm>
          <a:off x="2749550" y="2825750"/>
          <a:ext cx="2667000" cy="609600"/>
        </p:xfrm>
        <a:graphic>
          <a:graphicData uri="http://schemas.openxmlformats.org/presentationml/2006/ole">
            <mc:AlternateContent xmlns:mc="http://schemas.openxmlformats.org/markup-compatibility/2006">
              <mc:Choice xmlns:v="urn:schemas-microsoft-com:vml" Requires="v">
                <p:oleObj spid="_x0000_s52370" name="Equation" r:id="rId4" imgW="1054100" imgH="241300" progId="Equation.3">
                  <p:embed/>
                </p:oleObj>
              </mc:Choice>
              <mc:Fallback>
                <p:oleObj name="Equation" r:id="rId4" imgW="1054100" imgH="2413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9550" y="2825750"/>
                        <a:ext cx="2667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7171" name="Object 12"/>
          <p:cNvGraphicFramePr>
            <a:graphicFrameLocks noChangeAspect="1"/>
          </p:cNvGraphicFramePr>
          <p:nvPr/>
        </p:nvGraphicFramePr>
        <p:xfrm>
          <a:off x="2978150" y="5873750"/>
          <a:ext cx="2233613" cy="661988"/>
        </p:xfrm>
        <a:graphic>
          <a:graphicData uri="http://schemas.openxmlformats.org/presentationml/2006/ole">
            <mc:AlternateContent xmlns:mc="http://schemas.openxmlformats.org/markup-compatibility/2006">
              <mc:Choice xmlns:v="urn:schemas-microsoft-com:vml" Requires="v">
                <p:oleObj spid="_x0000_s52371" name="Equation" r:id="rId6" imgW="812447" imgH="241195" progId="Equation.3">
                  <p:embed/>
                </p:oleObj>
              </mc:Choice>
              <mc:Fallback>
                <p:oleObj name="Equation" r:id="rId6" imgW="812447" imgH="241195"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8150" y="5873750"/>
                        <a:ext cx="2233613" cy="66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B5196C17-A462-9E4A-9A66-BBFE36B5E757}" type="slidenum">
              <a:rPr lang="en-US" altLang="x-none" sz="1200">
                <a:latin typeface="Tahoma" charset="0"/>
              </a:rPr>
              <a:pPr/>
              <a:t>59</a:t>
            </a:fld>
            <a:endParaRPr lang="en-US" altLang="x-none" sz="1200">
              <a:latin typeface="Tahoma" charset="0"/>
            </a:endParaRPr>
          </a:p>
        </p:txBody>
      </p:sp>
      <p:sp>
        <p:nvSpPr>
          <p:cNvPr id="54274" name="Rectangle 2"/>
          <p:cNvSpPr>
            <a:spLocks noGrp="1" noChangeArrowheads="1"/>
          </p:cNvSpPr>
          <p:nvPr>
            <p:ph type="title"/>
          </p:nvPr>
        </p:nvSpPr>
        <p:spPr/>
        <p:txBody>
          <a:bodyPr/>
          <a:lstStyle/>
          <a:p>
            <a:r>
              <a:rPr lang="en-US" altLang="x-none" sz="3600">
                <a:ea typeface="ＭＳ Ｐゴシック" charset="-128"/>
              </a:rPr>
              <a:t>An Example (cont.)</a:t>
            </a:r>
          </a:p>
        </p:txBody>
      </p:sp>
      <p:sp>
        <p:nvSpPr>
          <p:cNvPr id="54275" name="Rectangle 3"/>
          <p:cNvSpPr>
            <a:spLocks noGrp="1" noChangeArrowheads="1"/>
          </p:cNvSpPr>
          <p:nvPr>
            <p:ph type="body" sz="half" idx="1"/>
          </p:nvPr>
        </p:nvSpPr>
        <p:spPr>
          <a:xfrm>
            <a:off x="533400" y="1377950"/>
            <a:ext cx="8083550" cy="4881563"/>
          </a:xfrm>
        </p:spPr>
        <p:txBody>
          <a:bodyPr/>
          <a:lstStyle/>
          <a:p>
            <a:pPr>
              <a:buFont typeface="Wingdings" pitchFamily="2" charset="2"/>
              <a:buChar char="q"/>
            </a:pPr>
            <a:r>
              <a:rPr lang="en-US" altLang="x-none" sz="2000" dirty="0">
                <a:ea typeface="ＭＳ Ｐゴシック" charset="-128"/>
              </a:rPr>
              <a:t>Suppose the setup message is very small, and the total setup processing delay is 200 </a:t>
            </a:r>
            <a:r>
              <a:rPr lang="en-US" altLang="x-none" sz="2000" dirty="0" err="1">
                <a:ea typeface="ＭＳ Ｐゴシック" charset="-128"/>
              </a:rPr>
              <a:t>ms</a:t>
            </a:r>
            <a:endParaRPr lang="en-US" altLang="zh-CN" sz="2000" dirty="0">
              <a:ea typeface="宋体" charset="-122"/>
            </a:endParaRPr>
          </a:p>
          <a:p>
            <a:pPr>
              <a:buFont typeface="Courier New" panose="02070309020205020404" pitchFamily="49" charset="0"/>
              <a:buChar char="o"/>
            </a:pPr>
            <a:r>
              <a:rPr lang="en-US" altLang="x-none" sz="2000" dirty="0">
                <a:ea typeface="ＭＳ Ｐゴシック" charset="-128"/>
              </a:rPr>
              <a:t>Then the delay to transfer a message of 1 Kbits from </a:t>
            </a:r>
            <a:r>
              <a:rPr lang="en-US" altLang="zh-CN" sz="2000" dirty="0">
                <a:ea typeface="宋体" charset="-122"/>
              </a:rPr>
              <a:t>A</a:t>
            </a:r>
            <a:r>
              <a:rPr lang="en-US" altLang="x-none" sz="2000" dirty="0">
                <a:ea typeface="ＭＳ Ｐゴシック" charset="-128"/>
              </a:rPr>
              <a:t> to </a:t>
            </a:r>
            <a:r>
              <a:rPr lang="en-US" altLang="zh-CN" sz="2000" dirty="0">
                <a:ea typeface="宋体" charset="-122"/>
              </a:rPr>
              <a:t>B</a:t>
            </a:r>
            <a:r>
              <a:rPr lang="en-US" altLang="x-none" sz="2000" dirty="0">
                <a:ea typeface="ＭＳ Ｐゴシック" charset="-128"/>
              </a:rPr>
              <a:t> (from the beginning until host receives last bit) is:</a:t>
            </a:r>
          </a:p>
        </p:txBody>
      </p:sp>
      <p:graphicFrame>
        <p:nvGraphicFramePr>
          <p:cNvPr id="8194" name="Object 6"/>
          <p:cNvGraphicFramePr>
            <a:graphicFrameLocks noChangeAspect="1"/>
          </p:cNvGraphicFramePr>
          <p:nvPr/>
        </p:nvGraphicFramePr>
        <p:xfrm>
          <a:off x="2120900" y="2749550"/>
          <a:ext cx="4386263" cy="374650"/>
        </p:xfrm>
        <a:graphic>
          <a:graphicData uri="http://schemas.openxmlformats.org/presentationml/2006/ole">
            <mc:AlternateContent xmlns:mc="http://schemas.openxmlformats.org/markup-compatibility/2006">
              <mc:Choice xmlns:v="urn:schemas-microsoft-com:vml" Requires="v">
                <p:oleObj spid="_x0000_s54368" name="Equation" r:id="rId4" imgW="1993035" imgH="177723" progId="Equation.3">
                  <p:embed/>
                </p:oleObj>
              </mc:Choice>
              <mc:Fallback>
                <p:oleObj name="Equation" r:id="rId4" imgW="1993035" imgH="177723"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2749550"/>
                        <a:ext cx="438626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4277" name="Line 10"/>
          <p:cNvSpPr>
            <a:spLocks noChangeShapeType="1"/>
          </p:cNvSpPr>
          <p:nvPr/>
        </p:nvSpPr>
        <p:spPr bwMode="auto">
          <a:xfrm flipH="1">
            <a:off x="1911350" y="3303588"/>
            <a:ext cx="19050" cy="33353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54278" name="AutoShape 11"/>
          <p:cNvSpPr>
            <a:spLocks noChangeArrowheads="1"/>
          </p:cNvSpPr>
          <p:nvPr/>
        </p:nvSpPr>
        <p:spPr bwMode="auto">
          <a:xfrm rot="16200000" flipH="1">
            <a:off x="4152107" y="2097881"/>
            <a:ext cx="265112" cy="4708525"/>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4279" name="AutoShape 12"/>
          <p:cNvSpPr>
            <a:spLocks noChangeArrowheads="1"/>
          </p:cNvSpPr>
          <p:nvPr/>
        </p:nvSpPr>
        <p:spPr bwMode="auto">
          <a:xfrm rot="5400000">
            <a:off x="2634456" y="2807494"/>
            <a:ext cx="160338" cy="156845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4280" name="AutoShape 15"/>
          <p:cNvSpPr>
            <a:spLocks noChangeArrowheads="1"/>
          </p:cNvSpPr>
          <p:nvPr/>
        </p:nvSpPr>
        <p:spPr bwMode="auto">
          <a:xfrm rot="5400000">
            <a:off x="3520282" y="2999581"/>
            <a:ext cx="1538288" cy="4708525"/>
          </a:xfrm>
          <a:prstGeom prst="parallelogram">
            <a:avLst>
              <a:gd name="adj" fmla="val 25000"/>
            </a:avLst>
          </a:prstGeom>
          <a:solidFill>
            <a:srgbClr val="C1CEFF"/>
          </a:solidFill>
          <a:ln w="9525">
            <a:solidFill>
              <a:schemeClr val="tx1"/>
            </a:solidFill>
            <a:miter lim="800000"/>
            <a:headEnd/>
            <a:tailEnd/>
          </a:ln>
        </p:spPr>
        <p:txBody>
          <a:bodyPr rot="10800000" vert="eaVert" wrap="none" lIns="92094" tIns="46047" rIns="92094" bIns="4604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2400" i="1">
                <a:solidFill>
                  <a:srgbClr val="000000"/>
                </a:solidFill>
                <a:latin typeface="Arial" charset="0"/>
                <a:ea typeface="新細明體" charset="-120"/>
              </a:rPr>
              <a:t>DATA</a:t>
            </a:r>
          </a:p>
        </p:txBody>
      </p:sp>
      <p:sp>
        <p:nvSpPr>
          <p:cNvPr id="54281" name="AutoShape 18"/>
          <p:cNvSpPr>
            <a:spLocks noChangeArrowheads="1"/>
          </p:cNvSpPr>
          <p:nvPr/>
        </p:nvSpPr>
        <p:spPr bwMode="auto">
          <a:xfrm rot="16200000" flipH="1">
            <a:off x="4124325" y="3924300"/>
            <a:ext cx="320675" cy="4708525"/>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4282" name="AutoShape 20"/>
          <p:cNvSpPr>
            <a:spLocks noChangeArrowheads="1"/>
          </p:cNvSpPr>
          <p:nvPr/>
        </p:nvSpPr>
        <p:spPr bwMode="auto">
          <a:xfrm rot="5400000">
            <a:off x="5775325" y="3389313"/>
            <a:ext cx="158750" cy="1568450"/>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4283" name="AutoShape 21"/>
          <p:cNvSpPr>
            <a:spLocks noChangeArrowheads="1"/>
          </p:cNvSpPr>
          <p:nvPr/>
        </p:nvSpPr>
        <p:spPr bwMode="auto">
          <a:xfrm rot="5400000">
            <a:off x="4205288" y="3130550"/>
            <a:ext cx="158750" cy="1571625"/>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54284" name="Line 25"/>
          <p:cNvSpPr>
            <a:spLocks noChangeShapeType="1"/>
          </p:cNvSpPr>
          <p:nvPr/>
        </p:nvSpPr>
        <p:spPr bwMode="auto">
          <a:xfrm flipH="1">
            <a:off x="3500438" y="3300413"/>
            <a:ext cx="19050" cy="33353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54285" name="Line 26"/>
          <p:cNvSpPr>
            <a:spLocks noChangeShapeType="1"/>
          </p:cNvSpPr>
          <p:nvPr/>
        </p:nvSpPr>
        <p:spPr bwMode="auto">
          <a:xfrm flipH="1">
            <a:off x="5043488" y="3300413"/>
            <a:ext cx="19050" cy="33353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54286" name="Line 27"/>
          <p:cNvSpPr>
            <a:spLocks noChangeShapeType="1"/>
          </p:cNvSpPr>
          <p:nvPr/>
        </p:nvSpPr>
        <p:spPr bwMode="auto">
          <a:xfrm flipH="1">
            <a:off x="6624638" y="3282950"/>
            <a:ext cx="19050" cy="33353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54287" name="Line 28"/>
          <p:cNvSpPr>
            <a:spLocks noChangeShapeType="1"/>
          </p:cNvSpPr>
          <p:nvPr/>
        </p:nvSpPr>
        <p:spPr bwMode="auto">
          <a:xfrm>
            <a:off x="1919288" y="3511550"/>
            <a:ext cx="4953000" cy="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4288" name="Line 29"/>
          <p:cNvSpPr>
            <a:spLocks noChangeShapeType="1"/>
          </p:cNvSpPr>
          <p:nvPr/>
        </p:nvSpPr>
        <p:spPr bwMode="auto">
          <a:xfrm>
            <a:off x="6643688" y="4349750"/>
            <a:ext cx="228600" cy="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18494" name="Text Box 30"/>
          <p:cNvSpPr txBox="1">
            <a:spLocks noChangeArrowheads="1"/>
          </p:cNvSpPr>
          <p:nvPr/>
        </p:nvSpPr>
        <p:spPr bwMode="auto">
          <a:xfrm>
            <a:off x="6643688" y="3751263"/>
            <a:ext cx="817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latin typeface="Times New Roman" charset="0"/>
              </a:rPr>
              <a:t>20 + 200</a:t>
            </a:r>
          </a:p>
        </p:txBody>
      </p:sp>
      <p:sp>
        <p:nvSpPr>
          <p:cNvPr id="54290" name="Line 31"/>
          <p:cNvSpPr>
            <a:spLocks noChangeShapeType="1"/>
          </p:cNvSpPr>
          <p:nvPr/>
        </p:nvSpPr>
        <p:spPr bwMode="auto">
          <a:xfrm>
            <a:off x="1919288" y="4578350"/>
            <a:ext cx="4953000" cy="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18496" name="Text Box 32"/>
          <p:cNvSpPr txBox="1">
            <a:spLocks noChangeArrowheads="1"/>
          </p:cNvSpPr>
          <p:nvPr/>
        </p:nvSpPr>
        <p:spPr bwMode="auto">
          <a:xfrm>
            <a:off x="6662738" y="4273550"/>
            <a:ext cx="361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latin typeface="Times New Roman" charset="0"/>
              </a:rPr>
              <a:t>20</a:t>
            </a:r>
          </a:p>
        </p:txBody>
      </p:sp>
      <p:sp>
        <p:nvSpPr>
          <p:cNvPr id="54292" name="Line 33"/>
          <p:cNvSpPr>
            <a:spLocks noChangeShapeType="1"/>
          </p:cNvSpPr>
          <p:nvPr/>
        </p:nvSpPr>
        <p:spPr bwMode="auto">
          <a:xfrm>
            <a:off x="6643688" y="4959350"/>
            <a:ext cx="228600" cy="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18498" name="Text Box 34"/>
          <p:cNvSpPr txBox="1">
            <a:spLocks noChangeArrowheads="1"/>
          </p:cNvSpPr>
          <p:nvPr/>
        </p:nvSpPr>
        <p:spPr bwMode="auto">
          <a:xfrm>
            <a:off x="6662738" y="4578350"/>
            <a:ext cx="361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latin typeface="Times New Roman" charset="0"/>
              </a:rPr>
              <a:t>20</a:t>
            </a:r>
          </a:p>
        </p:txBody>
      </p:sp>
      <p:sp>
        <p:nvSpPr>
          <p:cNvPr id="54294" name="Line 35"/>
          <p:cNvSpPr>
            <a:spLocks noChangeShapeType="1"/>
          </p:cNvSpPr>
          <p:nvPr/>
        </p:nvSpPr>
        <p:spPr bwMode="auto">
          <a:xfrm>
            <a:off x="6643688" y="6102350"/>
            <a:ext cx="228600" cy="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18500" name="Text Box 36"/>
          <p:cNvSpPr txBox="1">
            <a:spLocks noChangeArrowheads="1"/>
          </p:cNvSpPr>
          <p:nvPr/>
        </p:nvSpPr>
        <p:spPr bwMode="auto">
          <a:xfrm>
            <a:off x="6650038" y="5340350"/>
            <a:ext cx="361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1400">
                <a:latin typeface="Times New Roman" charset="0"/>
              </a:rPr>
              <a:t>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84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84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850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94" grpId="0"/>
      <p:bldP spid="318496" grpId="0"/>
      <p:bldP spid="318498" grpId="0"/>
      <p:bldP spid="31850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7"/>
          <p:cNvGrpSpPr>
            <a:grpSpLocks/>
          </p:cNvGrpSpPr>
          <p:nvPr/>
        </p:nvGrpSpPr>
        <p:grpSpPr bwMode="auto">
          <a:xfrm>
            <a:off x="7400925" y="4273550"/>
            <a:ext cx="1752600" cy="1219200"/>
            <a:chOff x="7245350" y="4273550"/>
            <a:chExt cx="1181100" cy="806450"/>
          </a:xfrm>
        </p:grpSpPr>
        <p:grpSp>
          <p:nvGrpSpPr>
            <p:cNvPr id="81210" name="Group 4"/>
            <p:cNvGrpSpPr>
              <a:grpSpLocks/>
            </p:cNvGrpSpPr>
            <p:nvPr/>
          </p:nvGrpSpPr>
          <p:grpSpPr bwMode="auto">
            <a:xfrm>
              <a:off x="7245350" y="4273550"/>
              <a:ext cx="1176862" cy="733003"/>
              <a:chOff x="628" y="1878"/>
              <a:chExt cx="833" cy="499"/>
            </a:xfrm>
          </p:grpSpPr>
          <p:sp>
            <p:nvSpPr>
              <p:cNvPr id="81228"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29"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0"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1"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2"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3"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4"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5"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36"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211" name="Group 14"/>
            <p:cNvGrpSpPr>
              <a:grpSpLocks/>
            </p:cNvGrpSpPr>
            <p:nvPr/>
          </p:nvGrpSpPr>
          <p:grpSpPr bwMode="auto">
            <a:xfrm>
              <a:off x="7245350" y="4341121"/>
              <a:ext cx="1181100" cy="738879"/>
              <a:chOff x="628" y="1876"/>
              <a:chExt cx="836" cy="503"/>
            </a:xfrm>
          </p:grpSpPr>
          <p:sp>
            <p:nvSpPr>
              <p:cNvPr id="81212"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3"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214"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5"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216"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7"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218"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19"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220"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1"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222"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3"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224"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5"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226"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27"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grpSp>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5E88BF4D-9FAC-8447-A26A-70BD40EEFF77}" type="slidenum">
              <a:rPr lang="en-US" altLang="x-none" sz="1200">
                <a:latin typeface="Tahoma" charset="0"/>
              </a:rPr>
              <a:pPr/>
              <a:t>6</a:t>
            </a:fld>
            <a:endParaRPr lang="en-US" altLang="x-none" sz="1200">
              <a:latin typeface="Tahoma" charset="0"/>
            </a:endParaRPr>
          </a:p>
        </p:txBody>
      </p:sp>
      <p:graphicFrame>
        <p:nvGraphicFramePr>
          <p:cNvPr id="80899" name="Object 498"/>
          <p:cNvGraphicFramePr>
            <a:graphicFrameLocks noChangeAspect="1"/>
          </p:cNvGraphicFramePr>
          <p:nvPr/>
        </p:nvGraphicFramePr>
        <p:xfrm>
          <a:off x="12700" y="3740150"/>
          <a:ext cx="2224088" cy="1566863"/>
        </p:xfrm>
        <a:graphic>
          <a:graphicData uri="http://schemas.openxmlformats.org/presentationml/2006/ole">
            <mc:AlternateContent xmlns:mc="http://schemas.openxmlformats.org/markup-compatibility/2006">
              <mc:Choice xmlns:v="urn:schemas-microsoft-com:vml" Requires="v">
                <p:oleObj spid="_x0000_s89201" name="Photo Editor Photo" r:id="rId4" imgW="5668166" imgH="3990476" progId="MSPhotoEd.3">
                  <p:embed/>
                </p:oleObj>
              </mc:Choice>
              <mc:Fallback>
                <p:oleObj name="Photo Editor Photo" r:id="rId4" imgW="5668166" imgH="3990476" progId="MSPhotoEd.3">
                  <p:embed/>
                  <p:pic>
                    <p:nvPicPr>
                      <p:cNvPr id="80899" name="Object 4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3740150"/>
                        <a:ext cx="2224088"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0900" name="Object 497"/>
          <p:cNvGraphicFramePr>
            <a:graphicFrameLocks noChangeAspect="1"/>
          </p:cNvGraphicFramePr>
          <p:nvPr/>
        </p:nvGraphicFramePr>
        <p:xfrm>
          <a:off x="387350" y="1987550"/>
          <a:ext cx="1804988" cy="1338263"/>
        </p:xfrm>
        <a:graphic>
          <a:graphicData uri="http://schemas.openxmlformats.org/presentationml/2006/ole">
            <mc:AlternateContent xmlns:mc="http://schemas.openxmlformats.org/markup-compatibility/2006">
              <mc:Choice xmlns:v="urn:schemas-microsoft-com:vml" Requires="v">
                <p:oleObj spid="_x0000_s89202" name="Photo Editor Photo" r:id="rId6" imgW="3761905" imgH="2790476" progId="MSPhotoEd.3">
                  <p:embed/>
                </p:oleObj>
              </mc:Choice>
              <mc:Fallback>
                <p:oleObj name="Photo Editor Photo" r:id="rId6" imgW="3761905" imgH="2790476" progId="MSPhotoEd.3">
                  <p:embed/>
                  <p:pic>
                    <p:nvPicPr>
                      <p:cNvPr id="80900" name="Object 4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1987550"/>
                        <a:ext cx="18049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80901" name="Group 3"/>
          <p:cNvGrpSpPr>
            <a:grpSpLocks/>
          </p:cNvGrpSpPr>
          <p:nvPr/>
        </p:nvGrpSpPr>
        <p:grpSpPr bwMode="auto">
          <a:xfrm>
            <a:off x="7975600" y="2378075"/>
            <a:ext cx="1181100" cy="806450"/>
            <a:chOff x="1372" y="240"/>
            <a:chExt cx="836" cy="549"/>
          </a:xfrm>
        </p:grpSpPr>
        <p:grpSp>
          <p:nvGrpSpPr>
            <p:cNvPr id="81035" name="Group 4"/>
            <p:cNvGrpSpPr>
              <a:grpSpLocks/>
            </p:cNvGrpSpPr>
            <p:nvPr/>
          </p:nvGrpSpPr>
          <p:grpSpPr bwMode="auto">
            <a:xfrm>
              <a:off x="1372" y="240"/>
              <a:ext cx="833" cy="499"/>
              <a:chOff x="628" y="1878"/>
              <a:chExt cx="833" cy="499"/>
            </a:xfrm>
          </p:grpSpPr>
          <p:sp>
            <p:nvSpPr>
              <p:cNvPr id="81201" name="Oval 5"/>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2" name="Oval 6"/>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3" name="Oval 7"/>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4" name="Oval 8"/>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5" name="Oval 9"/>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6" name="Oval 10"/>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7" name="Oval 11"/>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8" name="Oval 12"/>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209" name="Oval 13"/>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6" name="Group 14"/>
            <p:cNvGrpSpPr>
              <a:grpSpLocks/>
            </p:cNvGrpSpPr>
            <p:nvPr/>
          </p:nvGrpSpPr>
          <p:grpSpPr bwMode="auto">
            <a:xfrm>
              <a:off x="1372" y="286"/>
              <a:ext cx="836" cy="503"/>
              <a:chOff x="628" y="1876"/>
              <a:chExt cx="836" cy="503"/>
            </a:xfrm>
          </p:grpSpPr>
          <p:sp>
            <p:nvSpPr>
              <p:cNvPr id="81185" name="Arc 15"/>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6" name="Arc 16"/>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en-US"/>
              </a:p>
            </p:txBody>
          </p:sp>
          <p:sp>
            <p:nvSpPr>
              <p:cNvPr id="81187" name="Arc 17"/>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8" name="Arc 18"/>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en-US"/>
              </a:p>
            </p:txBody>
          </p:sp>
          <p:sp>
            <p:nvSpPr>
              <p:cNvPr id="81189" name="Arc 19"/>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0" name="Arc 20"/>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en-US"/>
              </a:p>
            </p:txBody>
          </p:sp>
          <p:sp>
            <p:nvSpPr>
              <p:cNvPr id="81191" name="Arc 21"/>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2" name="Arc 22"/>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en-US"/>
              </a:p>
            </p:txBody>
          </p:sp>
          <p:sp>
            <p:nvSpPr>
              <p:cNvPr id="81193" name="Arc 23"/>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4" name="Arc 24"/>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en-US"/>
              </a:p>
            </p:txBody>
          </p:sp>
          <p:sp>
            <p:nvSpPr>
              <p:cNvPr id="81195" name="Arc 25"/>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6" name="Arc 26"/>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en-US"/>
              </a:p>
            </p:txBody>
          </p:sp>
          <p:sp>
            <p:nvSpPr>
              <p:cNvPr id="81197" name="Arc 27"/>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98" name="Arc 28"/>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en-US"/>
              </a:p>
            </p:txBody>
          </p:sp>
          <p:sp>
            <p:nvSpPr>
              <p:cNvPr id="81199" name="Arc 29"/>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200" name="Arc 30"/>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en-US"/>
              </a:p>
            </p:txBody>
          </p:sp>
        </p:grpSp>
        <p:sp>
          <p:nvSpPr>
            <p:cNvPr id="81037" name="Freeform 31"/>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038" name="Group 32"/>
            <p:cNvGrpSpPr>
              <a:grpSpLocks/>
            </p:cNvGrpSpPr>
            <p:nvPr/>
          </p:nvGrpSpPr>
          <p:grpSpPr bwMode="auto">
            <a:xfrm>
              <a:off x="1927" y="332"/>
              <a:ext cx="171" cy="169"/>
              <a:chOff x="1179" y="1966"/>
              <a:chExt cx="171" cy="169"/>
            </a:xfrm>
          </p:grpSpPr>
          <p:sp>
            <p:nvSpPr>
              <p:cNvPr id="81165" name="Freeform 33"/>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66" name="Freeform 34"/>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67" name="Rectangle 35"/>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8" name="Rectangle 36"/>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9"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0" name="Freeform 38"/>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71"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2" name="Freeform 40"/>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73"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4" name="Freeform 42"/>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75" name="Rectangle 43"/>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6" name="Rectangle 44"/>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77"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78" name="Freeform 46"/>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79"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0" name="Freeform 48"/>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181"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82" name="Freeform 50"/>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183" name="Rectangle 51"/>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84" name="Rectangle 52"/>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39" name="Group 53"/>
            <p:cNvGrpSpPr>
              <a:grpSpLocks/>
            </p:cNvGrpSpPr>
            <p:nvPr/>
          </p:nvGrpSpPr>
          <p:grpSpPr bwMode="auto">
            <a:xfrm>
              <a:off x="1971" y="370"/>
              <a:ext cx="94" cy="56"/>
              <a:chOff x="1223" y="2004"/>
              <a:chExt cx="94" cy="56"/>
            </a:xfrm>
          </p:grpSpPr>
          <p:grpSp>
            <p:nvGrpSpPr>
              <p:cNvPr id="81138" name="Group 54"/>
              <p:cNvGrpSpPr>
                <a:grpSpLocks/>
              </p:cNvGrpSpPr>
              <p:nvPr/>
            </p:nvGrpSpPr>
            <p:grpSpPr bwMode="auto">
              <a:xfrm>
                <a:off x="1223" y="2004"/>
                <a:ext cx="93" cy="56"/>
                <a:chOff x="1223" y="2004"/>
                <a:chExt cx="93" cy="56"/>
              </a:xfrm>
            </p:grpSpPr>
            <p:sp>
              <p:nvSpPr>
                <p:cNvPr id="81156" name="Oval 55"/>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7" name="Oval 56"/>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8" name="Oval 57"/>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59" name="Oval 58"/>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0" name="Oval 59"/>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1" name="Oval 60"/>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2" name="Oval 61"/>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3" name="Oval 62"/>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64" name="Oval 63"/>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139" name="Group 64"/>
              <p:cNvGrpSpPr>
                <a:grpSpLocks/>
              </p:cNvGrpSpPr>
              <p:nvPr/>
            </p:nvGrpSpPr>
            <p:grpSpPr bwMode="auto">
              <a:xfrm>
                <a:off x="1223" y="2004"/>
                <a:ext cx="94" cy="56"/>
                <a:chOff x="1223" y="2004"/>
                <a:chExt cx="94" cy="56"/>
              </a:xfrm>
            </p:grpSpPr>
            <p:sp>
              <p:nvSpPr>
                <p:cNvPr id="81140" name="Arc 65"/>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1" name="Arc 66"/>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en-US"/>
                </a:p>
              </p:txBody>
            </p:sp>
            <p:sp>
              <p:nvSpPr>
                <p:cNvPr id="81142" name="Arc 67"/>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3" name="Arc 68"/>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en-US"/>
                </a:p>
              </p:txBody>
            </p:sp>
            <p:sp>
              <p:nvSpPr>
                <p:cNvPr id="81144" name="Arc 69"/>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5" name="Arc 70"/>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146" name="Arc 71"/>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7" name="Arc 72"/>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en-US"/>
                </a:p>
              </p:txBody>
            </p:sp>
            <p:sp>
              <p:nvSpPr>
                <p:cNvPr id="81148" name="Arc 73"/>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49" name="Arc 74"/>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en-US"/>
                </a:p>
              </p:txBody>
            </p:sp>
            <p:sp>
              <p:nvSpPr>
                <p:cNvPr id="81150" name="Arc 75"/>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1" name="Arc 76"/>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en-US"/>
                </a:p>
              </p:txBody>
            </p:sp>
            <p:sp>
              <p:nvSpPr>
                <p:cNvPr id="81152" name="Arc 77"/>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3" name="Arc 78"/>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en-US"/>
                </a:p>
              </p:txBody>
            </p:sp>
            <p:sp>
              <p:nvSpPr>
                <p:cNvPr id="81154" name="Arc 79"/>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55" name="Arc 80"/>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0" name="Group 81"/>
            <p:cNvGrpSpPr>
              <a:grpSpLocks/>
            </p:cNvGrpSpPr>
            <p:nvPr/>
          </p:nvGrpSpPr>
          <p:grpSpPr bwMode="auto">
            <a:xfrm>
              <a:off x="1709" y="533"/>
              <a:ext cx="169" cy="168"/>
              <a:chOff x="961" y="2167"/>
              <a:chExt cx="169" cy="168"/>
            </a:xfrm>
          </p:grpSpPr>
          <p:sp>
            <p:nvSpPr>
              <p:cNvPr id="81118"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9" name="Freeform 83"/>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120" name="Rectangle 84"/>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1" name="Rectangle 85"/>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2"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3" name="Freeform 87"/>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124"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5" name="Freeform 89"/>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126"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27" name="Freeform 91"/>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128" name="Rectangle 92"/>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29" name="Rectangle 93"/>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0"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1" name="Freeform 95"/>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132"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3" name="Freeform 97"/>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81134"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35" name="Freeform 99"/>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81136" name="Rectangle 100"/>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37" name="Rectangle 101"/>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1" name="Group 102"/>
            <p:cNvGrpSpPr>
              <a:grpSpLocks/>
            </p:cNvGrpSpPr>
            <p:nvPr/>
          </p:nvGrpSpPr>
          <p:grpSpPr bwMode="auto">
            <a:xfrm>
              <a:off x="1753" y="571"/>
              <a:ext cx="93" cy="56"/>
              <a:chOff x="1005" y="2205"/>
              <a:chExt cx="93" cy="56"/>
            </a:xfrm>
          </p:grpSpPr>
          <p:grpSp>
            <p:nvGrpSpPr>
              <p:cNvPr id="81091" name="Group 103"/>
              <p:cNvGrpSpPr>
                <a:grpSpLocks/>
              </p:cNvGrpSpPr>
              <p:nvPr/>
            </p:nvGrpSpPr>
            <p:grpSpPr bwMode="auto">
              <a:xfrm>
                <a:off x="1005" y="2205"/>
                <a:ext cx="93" cy="56"/>
                <a:chOff x="1005" y="2205"/>
                <a:chExt cx="93" cy="56"/>
              </a:xfrm>
            </p:grpSpPr>
            <p:sp>
              <p:nvSpPr>
                <p:cNvPr id="81109" name="Oval 104"/>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0" name="Oval 105"/>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1" name="Oval 106"/>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2" name="Oval 107"/>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3" name="Oval 108"/>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4" name="Oval 109"/>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5" name="Oval 110"/>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6" name="Oval 111"/>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117" name="Oval 112"/>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92" name="Group 113"/>
              <p:cNvGrpSpPr>
                <a:grpSpLocks/>
              </p:cNvGrpSpPr>
              <p:nvPr/>
            </p:nvGrpSpPr>
            <p:grpSpPr bwMode="auto">
              <a:xfrm>
                <a:off x="1005" y="2205"/>
                <a:ext cx="93" cy="56"/>
                <a:chOff x="1005" y="2205"/>
                <a:chExt cx="93" cy="56"/>
              </a:xfrm>
            </p:grpSpPr>
            <p:sp>
              <p:nvSpPr>
                <p:cNvPr id="81093" name="Arc 114"/>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Arc 115"/>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en-US"/>
                </a:p>
              </p:txBody>
            </p:sp>
            <p:sp>
              <p:nvSpPr>
                <p:cNvPr id="81095" name="Arc 116"/>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Arc 117"/>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en-US"/>
                </a:p>
              </p:txBody>
            </p:sp>
            <p:sp>
              <p:nvSpPr>
                <p:cNvPr id="81097" name="Arc 118"/>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Arc 119"/>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en-US"/>
                </a:p>
              </p:txBody>
            </p:sp>
            <p:sp>
              <p:nvSpPr>
                <p:cNvPr id="81099" name="Arc 120"/>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Arc 121"/>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en-US"/>
                </a:p>
              </p:txBody>
            </p:sp>
            <p:sp>
              <p:nvSpPr>
                <p:cNvPr id="81101" name="Arc 122"/>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Arc 123"/>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en-US"/>
                </a:p>
              </p:txBody>
            </p:sp>
            <p:sp>
              <p:nvSpPr>
                <p:cNvPr id="81103" name="Arc 124"/>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Arc 125"/>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en-US"/>
                </a:p>
              </p:txBody>
            </p:sp>
            <p:sp>
              <p:nvSpPr>
                <p:cNvPr id="81105" name="Arc 126"/>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Arc 127"/>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en-US"/>
                </a:p>
              </p:txBody>
            </p:sp>
            <p:sp>
              <p:nvSpPr>
                <p:cNvPr id="81107" name="Arc 128"/>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Arc 129"/>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en-US"/>
                </a:p>
              </p:txBody>
            </p:sp>
          </p:grpSp>
        </p:grpSp>
        <p:grpSp>
          <p:nvGrpSpPr>
            <p:cNvPr id="81042" name="Group 130"/>
            <p:cNvGrpSpPr>
              <a:grpSpLocks/>
            </p:cNvGrpSpPr>
            <p:nvPr/>
          </p:nvGrpSpPr>
          <p:grpSpPr bwMode="auto">
            <a:xfrm>
              <a:off x="1523" y="332"/>
              <a:ext cx="170" cy="169"/>
              <a:chOff x="775" y="1966"/>
              <a:chExt cx="170" cy="169"/>
            </a:xfrm>
          </p:grpSpPr>
          <p:sp>
            <p:nvSpPr>
              <p:cNvPr id="81071"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2" name="Freeform 132"/>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81073" name="Rectangle 133"/>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4" name="Rectangle 134"/>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5"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6" name="Freeform 136"/>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81077"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78" name="Freeform 138"/>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81079"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0" name="Freeform 140"/>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81081" name="Rectangle 141"/>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2" name="Rectangle 142"/>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83"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4" name="Freeform 144"/>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81085"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6" name="Freeform 146"/>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81087"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88" name="Freeform 148"/>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81089" name="Rectangle 149"/>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90" name="Rectangle 150"/>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3" name="Group 151"/>
            <p:cNvGrpSpPr>
              <a:grpSpLocks/>
            </p:cNvGrpSpPr>
            <p:nvPr/>
          </p:nvGrpSpPr>
          <p:grpSpPr bwMode="auto">
            <a:xfrm>
              <a:off x="1568" y="370"/>
              <a:ext cx="92" cy="56"/>
              <a:chOff x="820" y="2004"/>
              <a:chExt cx="92" cy="56"/>
            </a:xfrm>
          </p:grpSpPr>
          <p:grpSp>
            <p:nvGrpSpPr>
              <p:cNvPr id="81044" name="Group 152"/>
              <p:cNvGrpSpPr>
                <a:grpSpLocks/>
              </p:cNvGrpSpPr>
              <p:nvPr/>
            </p:nvGrpSpPr>
            <p:grpSpPr bwMode="auto">
              <a:xfrm>
                <a:off x="820" y="2004"/>
                <a:ext cx="92" cy="56"/>
                <a:chOff x="820" y="2004"/>
                <a:chExt cx="92" cy="56"/>
              </a:xfrm>
            </p:grpSpPr>
            <p:sp>
              <p:nvSpPr>
                <p:cNvPr id="81062" name="Oval 153"/>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3" name="Oval 154"/>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4" name="Oval 155"/>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5" name="Oval 156"/>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6" name="Oval 157"/>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7" name="Oval 158"/>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8" name="Oval 159"/>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69" name="Oval 160"/>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70" name="Oval 161"/>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1045" name="Group 162"/>
              <p:cNvGrpSpPr>
                <a:grpSpLocks/>
              </p:cNvGrpSpPr>
              <p:nvPr/>
            </p:nvGrpSpPr>
            <p:grpSpPr bwMode="auto">
              <a:xfrm>
                <a:off x="820" y="2004"/>
                <a:ext cx="92" cy="56"/>
                <a:chOff x="820" y="2004"/>
                <a:chExt cx="92" cy="56"/>
              </a:xfrm>
            </p:grpSpPr>
            <p:sp>
              <p:nvSpPr>
                <p:cNvPr id="81046" name="Arc 163"/>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7" name="Arc 164"/>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en-US"/>
                </a:p>
              </p:txBody>
            </p:sp>
            <p:sp>
              <p:nvSpPr>
                <p:cNvPr id="81048" name="Arc 165"/>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49" name="Arc 166"/>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en-US"/>
                </a:p>
              </p:txBody>
            </p:sp>
            <p:sp>
              <p:nvSpPr>
                <p:cNvPr id="81050" name="Arc 167"/>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1" name="Arc 168"/>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en-US"/>
                </a:p>
              </p:txBody>
            </p:sp>
            <p:sp>
              <p:nvSpPr>
                <p:cNvPr id="81052" name="Arc 169"/>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3" name="Arc 170"/>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en-US"/>
                </a:p>
              </p:txBody>
            </p:sp>
            <p:sp>
              <p:nvSpPr>
                <p:cNvPr id="81054" name="Arc 171"/>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5" name="Arc 172"/>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en-US"/>
                </a:p>
              </p:txBody>
            </p:sp>
            <p:sp>
              <p:nvSpPr>
                <p:cNvPr id="81056" name="Arc 173"/>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7" name="Arc 174"/>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en-US"/>
                </a:p>
              </p:txBody>
            </p:sp>
            <p:sp>
              <p:nvSpPr>
                <p:cNvPr id="81058" name="Arc 175"/>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59" name="Arc 176"/>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en-US"/>
                </a:p>
              </p:txBody>
            </p:sp>
            <p:sp>
              <p:nvSpPr>
                <p:cNvPr id="81060" name="Arc 177"/>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61" name="Arc 178"/>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en-US"/>
                </a:p>
              </p:txBody>
            </p:sp>
          </p:grpSp>
        </p:grpSp>
      </p:grpSp>
      <p:grpSp>
        <p:nvGrpSpPr>
          <p:cNvPr id="80902" name="Group 356"/>
          <p:cNvGrpSpPr>
            <a:grpSpLocks/>
          </p:cNvGrpSpPr>
          <p:nvPr/>
        </p:nvGrpSpPr>
        <p:grpSpPr bwMode="auto">
          <a:xfrm>
            <a:off x="2138363" y="2636838"/>
            <a:ext cx="1803400" cy="1625600"/>
            <a:chOff x="1358" y="1894"/>
            <a:chExt cx="2981" cy="1793"/>
          </a:xfrm>
        </p:grpSpPr>
        <p:sp>
          <p:nvSpPr>
            <p:cNvPr id="81026" name="Oval 35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7" name="Oval 35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8" name="Oval 35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9" name="Oval 36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0" name="Oval 36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1" name="Oval 36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2" name="Oval 36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3" name="Oval 36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34" name="Oval 36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3" name="Group 366"/>
          <p:cNvGrpSpPr>
            <a:grpSpLocks/>
          </p:cNvGrpSpPr>
          <p:nvPr/>
        </p:nvGrpSpPr>
        <p:grpSpPr bwMode="auto">
          <a:xfrm>
            <a:off x="3868738" y="2730500"/>
            <a:ext cx="2414587" cy="1681163"/>
            <a:chOff x="1358" y="1894"/>
            <a:chExt cx="2981" cy="1793"/>
          </a:xfrm>
        </p:grpSpPr>
        <p:sp>
          <p:nvSpPr>
            <p:cNvPr id="81017" name="Oval 367"/>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8" name="Oval 368"/>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19" name="Oval 369"/>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0" name="Oval 370"/>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1" name="Oval 371"/>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2" name="Oval 372"/>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3" name="Oval 373"/>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4" name="Oval 374"/>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1025" name="Oval 375"/>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04" name="Group 376"/>
          <p:cNvGrpSpPr>
            <a:grpSpLocks/>
          </p:cNvGrpSpPr>
          <p:nvPr/>
        </p:nvGrpSpPr>
        <p:grpSpPr bwMode="auto">
          <a:xfrm>
            <a:off x="3902075" y="2760663"/>
            <a:ext cx="2393950" cy="1709737"/>
            <a:chOff x="1358" y="1886"/>
            <a:chExt cx="2989" cy="1810"/>
          </a:xfrm>
        </p:grpSpPr>
        <p:sp>
          <p:nvSpPr>
            <p:cNvPr id="81001" name="Arc 377"/>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2" name="Arc 378"/>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1003" name="Arc 379"/>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4" name="Arc 380"/>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1005" name="Arc 381"/>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6" name="Arc 382"/>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1007" name="Arc 383"/>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8" name="Arc 384"/>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1009" name="Arc 385"/>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0" name="Arc 386"/>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1011" name="Arc 387"/>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2" name="Arc 388"/>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1013" name="Arc 389"/>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4" name="Arc 390"/>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1015" name="Arc 391"/>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16" name="Arc 392"/>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grpSp>
        <p:nvGrpSpPr>
          <p:cNvPr id="80905" name="Group 393"/>
          <p:cNvGrpSpPr>
            <a:grpSpLocks/>
          </p:cNvGrpSpPr>
          <p:nvPr/>
        </p:nvGrpSpPr>
        <p:grpSpPr bwMode="auto">
          <a:xfrm>
            <a:off x="2138363" y="2636838"/>
            <a:ext cx="1803400" cy="1654175"/>
            <a:chOff x="1358" y="1886"/>
            <a:chExt cx="2989" cy="1810"/>
          </a:xfrm>
        </p:grpSpPr>
        <p:sp>
          <p:nvSpPr>
            <p:cNvPr id="80985" name="Arc 394"/>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6" name="Arc 395"/>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87" name="Arc 396"/>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88" name="Arc 397"/>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89" name="Arc 398"/>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0" name="Arc 399"/>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91" name="Arc 400"/>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2" name="Arc 401"/>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93" name="Arc 402"/>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4" name="Arc 403"/>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95" name="Arc 404"/>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6" name="Arc 405"/>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97" name="Arc 406"/>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Arc 407"/>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99" name="Arc 408"/>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00" name="Arc 409"/>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6970" name="Line 410"/>
          <p:cNvSpPr>
            <a:spLocks noChangeShapeType="1"/>
          </p:cNvSpPr>
          <p:nvPr/>
        </p:nvSpPr>
        <p:spPr bwMode="auto">
          <a:xfrm>
            <a:off x="2451100" y="2911475"/>
            <a:ext cx="280988" cy="4968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1" name="Line 411"/>
          <p:cNvSpPr>
            <a:spLocks noChangeShapeType="1"/>
          </p:cNvSpPr>
          <p:nvPr/>
        </p:nvSpPr>
        <p:spPr bwMode="auto">
          <a:xfrm flipH="1">
            <a:off x="2778125" y="3187700"/>
            <a:ext cx="609600" cy="2206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2" name="Line 412"/>
          <p:cNvSpPr>
            <a:spLocks noChangeShapeType="1"/>
          </p:cNvSpPr>
          <p:nvPr/>
        </p:nvSpPr>
        <p:spPr bwMode="auto">
          <a:xfrm flipH="1" flipV="1">
            <a:off x="2732088" y="346392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3" name="Line 413"/>
          <p:cNvSpPr>
            <a:spLocks noChangeShapeType="1"/>
          </p:cNvSpPr>
          <p:nvPr/>
        </p:nvSpPr>
        <p:spPr bwMode="auto">
          <a:xfrm flipH="1" flipV="1">
            <a:off x="3433763" y="3187700"/>
            <a:ext cx="511175" cy="153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4" name="Line 414"/>
          <p:cNvSpPr>
            <a:spLocks noChangeShapeType="1"/>
          </p:cNvSpPr>
          <p:nvPr/>
        </p:nvSpPr>
        <p:spPr bwMode="auto">
          <a:xfrm flipH="1">
            <a:off x="3152775" y="3417888"/>
            <a:ext cx="792163" cy="4318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5" name="Line 415"/>
          <p:cNvSpPr>
            <a:spLocks noChangeShapeType="1"/>
          </p:cNvSpPr>
          <p:nvPr/>
        </p:nvSpPr>
        <p:spPr bwMode="auto">
          <a:xfrm flipH="1">
            <a:off x="4117975" y="3116263"/>
            <a:ext cx="1030288" cy="11271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6" name="Line 416"/>
          <p:cNvSpPr>
            <a:spLocks noChangeShapeType="1"/>
          </p:cNvSpPr>
          <p:nvPr/>
        </p:nvSpPr>
        <p:spPr bwMode="auto">
          <a:xfrm flipH="1" flipV="1">
            <a:off x="4164013" y="3228975"/>
            <a:ext cx="374650" cy="66198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7" name="Line 417"/>
          <p:cNvSpPr>
            <a:spLocks noChangeShapeType="1"/>
          </p:cNvSpPr>
          <p:nvPr/>
        </p:nvSpPr>
        <p:spPr bwMode="auto">
          <a:xfrm flipH="1" flipV="1">
            <a:off x="4164013" y="3171825"/>
            <a:ext cx="563562" cy="3302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8" name="Line 418"/>
          <p:cNvSpPr>
            <a:spLocks noChangeShapeType="1"/>
          </p:cNvSpPr>
          <p:nvPr/>
        </p:nvSpPr>
        <p:spPr bwMode="auto">
          <a:xfrm flipH="1" flipV="1">
            <a:off x="4727575" y="3502025"/>
            <a:ext cx="1123950" cy="5556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79" name="Line 419"/>
          <p:cNvSpPr>
            <a:spLocks noChangeShapeType="1"/>
          </p:cNvSpPr>
          <p:nvPr/>
        </p:nvSpPr>
        <p:spPr bwMode="auto">
          <a:xfrm flipH="1" flipV="1">
            <a:off x="5194300" y="3116263"/>
            <a:ext cx="515938" cy="1666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0" name="Line 420"/>
          <p:cNvSpPr>
            <a:spLocks noChangeShapeType="1"/>
          </p:cNvSpPr>
          <p:nvPr/>
        </p:nvSpPr>
        <p:spPr bwMode="auto">
          <a:xfrm flipH="1">
            <a:off x="4538663" y="3944938"/>
            <a:ext cx="1030287"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1" name="Line 421"/>
          <p:cNvSpPr>
            <a:spLocks noChangeShapeType="1"/>
          </p:cNvSpPr>
          <p:nvPr/>
        </p:nvSpPr>
        <p:spPr bwMode="auto">
          <a:xfrm flipV="1">
            <a:off x="5616575" y="3557588"/>
            <a:ext cx="280988" cy="3873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2" name="Line 422"/>
          <p:cNvSpPr>
            <a:spLocks noChangeShapeType="1"/>
          </p:cNvSpPr>
          <p:nvPr/>
        </p:nvSpPr>
        <p:spPr bwMode="auto">
          <a:xfrm flipH="1" flipV="1">
            <a:off x="5756275" y="3282950"/>
            <a:ext cx="141288" cy="2746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6983" name="Line 423"/>
          <p:cNvSpPr>
            <a:spLocks noChangeShapeType="1"/>
          </p:cNvSpPr>
          <p:nvPr/>
        </p:nvSpPr>
        <p:spPr bwMode="auto">
          <a:xfrm flipH="1">
            <a:off x="5700713" y="3798888"/>
            <a:ext cx="457200" cy="2301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0" name="Picture 42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25675" y="2800350"/>
            <a:ext cx="365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985" name="Line 425"/>
          <p:cNvSpPr>
            <a:spLocks noChangeShapeType="1"/>
          </p:cNvSpPr>
          <p:nvPr/>
        </p:nvSpPr>
        <p:spPr bwMode="auto">
          <a:xfrm flipV="1">
            <a:off x="2122488" y="3463925"/>
            <a:ext cx="609600"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22" name="Picture 426"/>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6350" y="33305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3" name="Picture 42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925" y="309086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4" name="Picture 42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65450" y="3806825"/>
            <a:ext cx="3683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5" name="Picture 429"/>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75150" y="3840163"/>
            <a:ext cx="393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6" name="Picture 430"/>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92625" y="3392488"/>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7" name="Picture 4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95850" y="3019425"/>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8" name="Picture 43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03863" y="3167063"/>
            <a:ext cx="3937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29" name="Picture 43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48288" y="3884613"/>
            <a:ext cx="393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30" name="Picture 43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2450" y="3479800"/>
            <a:ext cx="3921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31" name="Text Box 435"/>
          <p:cNvSpPr txBox="1">
            <a:spLocks noChangeArrowheads="1"/>
          </p:cNvSpPr>
          <p:nvPr/>
        </p:nvSpPr>
        <p:spPr bwMode="auto">
          <a:xfrm>
            <a:off x="4616450" y="2173288"/>
            <a:ext cx="1470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r>
              <a:rPr lang="en-US" altLang="x-none" sz="1600">
                <a:latin typeface="Arial" charset="0"/>
              </a:rPr>
              <a:t>Backbone</a:t>
            </a:r>
            <a:r>
              <a:rPr lang="en-US" altLang="zh-CN" sz="1600">
                <a:latin typeface="Arial" charset="0"/>
              </a:rPr>
              <a:t> ISP</a:t>
            </a:r>
            <a:endParaRPr lang="en-US" altLang="x-none" sz="1600">
              <a:latin typeface="Arial" charset="0"/>
            </a:endParaRPr>
          </a:p>
        </p:txBody>
      </p:sp>
      <p:sp>
        <p:nvSpPr>
          <p:cNvPr id="80932" name="Text Box 436"/>
          <p:cNvSpPr txBox="1">
            <a:spLocks noChangeArrowheads="1"/>
          </p:cNvSpPr>
          <p:nvPr/>
        </p:nvSpPr>
        <p:spPr bwMode="auto">
          <a:xfrm>
            <a:off x="2941638" y="2200275"/>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400">
                <a:latin typeface="Arial" charset="0"/>
              </a:rPr>
              <a:t>ISP</a:t>
            </a:r>
          </a:p>
        </p:txBody>
      </p:sp>
      <p:pic>
        <p:nvPicPr>
          <p:cNvPr id="80933" name="Picture 43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68738" y="3189288"/>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0934" name="Group 439"/>
          <p:cNvGrpSpPr>
            <a:grpSpLocks/>
          </p:cNvGrpSpPr>
          <p:nvPr/>
        </p:nvGrpSpPr>
        <p:grpSpPr bwMode="auto">
          <a:xfrm>
            <a:off x="6310313" y="2654300"/>
            <a:ext cx="1803400" cy="1627188"/>
            <a:chOff x="1358" y="1894"/>
            <a:chExt cx="2981" cy="1793"/>
          </a:xfrm>
        </p:grpSpPr>
        <p:sp>
          <p:nvSpPr>
            <p:cNvPr id="80976" name="Oval 440"/>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7" name="Oval 441"/>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8" name="Oval 442"/>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79" name="Oval 443"/>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0" name="Oval 444"/>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1" name="Oval 445"/>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2" name="Oval 446"/>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3" name="Oval 447"/>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sp>
          <p:nvSpPr>
            <p:cNvPr id="80984" name="Oval 448"/>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endParaRPr lang="x-none" altLang="x-none"/>
            </a:p>
          </p:txBody>
        </p:sp>
      </p:grpSp>
      <p:grpSp>
        <p:nvGrpSpPr>
          <p:cNvPr id="80935" name="Group 449"/>
          <p:cNvGrpSpPr>
            <a:grpSpLocks/>
          </p:cNvGrpSpPr>
          <p:nvPr/>
        </p:nvGrpSpPr>
        <p:grpSpPr bwMode="auto">
          <a:xfrm>
            <a:off x="6310313" y="2654300"/>
            <a:ext cx="1803400" cy="1655763"/>
            <a:chOff x="1358" y="1886"/>
            <a:chExt cx="2989" cy="1810"/>
          </a:xfrm>
        </p:grpSpPr>
        <p:sp>
          <p:nvSpPr>
            <p:cNvPr id="80960" name="Arc 450"/>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1" name="Arc 451"/>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en-US"/>
            </a:p>
          </p:txBody>
        </p:sp>
        <p:sp>
          <p:nvSpPr>
            <p:cNvPr id="80962" name="Arc 452"/>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3" name="Arc 453"/>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en-US"/>
            </a:p>
          </p:txBody>
        </p:sp>
        <p:sp>
          <p:nvSpPr>
            <p:cNvPr id="80964" name="Arc 454"/>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5" name="Arc 455"/>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en-US"/>
            </a:p>
          </p:txBody>
        </p:sp>
        <p:sp>
          <p:nvSpPr>
            <p:cNvPr id="80966" name="Arc 456"/>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7" name="Arc 457"/>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en-US"/>
            </a:p>
          </p:txBody>
        </p:sp>
        <p:sp>
          <p:nvSpPr>
            <p:cNvPr id="80968" name="Arc 458"/>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69" name="Arc 459"/>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en-US"/>
            </a:p>
          </p:txBody>
        </p:sp>
        <p:sp>
          <p:nvSpPr>
            <p:cNvPr id="80970" name="Arc 460"/>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1" name="Arc 461"/>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en-US"/>
            </a:p>
          </p:txBody>
        </p:sp>
        <p:sp>
          <p:nvSpPr>
            <p:cNvPr id="80972" name="Arc 462"/>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3" name="Arc 463"/>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en-US"/>
            </a:p>
          </p:txBody>
        </p:sp>
        <p:sp>
          <p:nvSpPr>
            <p:cNvPr id="80974" name="Arc 464"/>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75" name="Arc 465"/>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en-US"/>
            </a:p>
          </p:txBody>
        </p:sp>
      </p:grpSp>
      <p:sp>
        <p:nvSpPr>
          <p:cNvPr id="67026" name="Line 466"/>
          <p:cNvSpPr>
            <a:spLocks noChangeShapeType="1"/>
          </p:cNvSpPr>
          <p:nvPr/>
        </p:nvSpPr>
        <p:spPr bwMode="auto">
          <a:xfrm flipH="1">
            <a:off x="6950075" y="3206750"/>
            <a:ext cx="608013" cy="22225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7" name="Line 467"/>
          <p:cNvSpPr>
            <a:spLocks noChangeShapeType="1"/>
          </p:cNvSpPr>
          <p:nvPr/>
        </p:nvSpPr>
        <p:spPr bwMode="auto">
          <a:xfrm flipH="1" flipV="1">
            <a:off x="6904038" y="3482975"/>
            <a:ext cx="420687" cy="44132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8" name="Line 468"/>
          <p:cNvSpPr>
            <a:spLocks noChangeShapeType="1"/>
          </p:cNvSpPr>
          <p:nvPr/>
        </p:nvSpPr>
        <p:spPr bwMode="auto">
          <a:xfrm flipH="1" flipV="1">
            <a:off x="7605713" y="3206750"/>
            <a:ext cx="420687" cy="7731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29" name="Line 469"/>
          <p:cNvSpPr>
            <a:spLocks noChangeShapeType="1"/>
          </p:cNvSpPr>
          <p:nvPr/>
        </p:nvSpPr>
        <p:spPr bwMode="auto">
          <a:xfrm flipH="1" flipV="1">
            <a:off x="7324725" y="3870325"/>
            <a:ext cx="701675" cy="10953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67030" name="Line 470"/>
          <p:cNvSpPr>
            <a:spLocks noChangeShapeType="1"/>
          </p:cNvSpPr>
          <p:nvPr/>
        </p:nvSpPr>
        <p:spPr bwMode="auto">
          <a:xfrm flipV="1">
            <a:off x="6292850" y="3482975"/>
            <a:ext cx="611188" cy="16510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1" name="Picture 47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18300" y="334962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2" name="Picture 472"/>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137400" y="3825875"/>
            <a:ext cx="366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43" name="Text Box 473"/>
          <p:cNvSpPr txBox="1">
            <a:spLocks noChangeArrowheads="1"/>
          </p:cNvSpPr>
          <p:nvPr/>
        </p:nvSpPr>
        <p:spPr bwMode="auto">
          <a:xfrm>
            <a:off x="7158038" y="2139950"/>
            <a:ext cx="471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defTabSz="915988">
              <a:defRPr sz="500">
                <a:solidFill>
                  <a:schemeClr val="tx1"/>
                </a:solidFill>
                <a:latin typeface="Times New Roman" charset="0"/>
                <a:ea typeface="ＭＳ Ｐゴシック" charset="-128"/>
              </a:defRPr>
            </a:lvl1pPr>
            <a:lvl2pPr marL="742950" indent="-285750"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400">
                <a:latin typeface="Arial" charset="0"/>
              </a:rPr>
              <a:t>ISP</a:t>
            </a:r>
            <a:endParaRPr lang="en-US" altLang="x-none" sz="1400">
              <a:latin typeface="Arial" charset="0"/>
            </a:endParaRPr>
          </a:p>
        </p:txBody>
      </p:sp>
      <p:pic>
        <p:nvPicPr>
          <p:cNvPr id="80944" name="Picture 47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81713" y="3570288"/>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5" name="Picture 47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12088" y="3825875"/>
            <a:ext cx="3667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036" name="Line 476"/>
          <p:cNvSpPr>
            <a:spLocks noChangeShapeType="1"/>
          </p:cNvSpPr>
          <p:nvPr/>
        </p:nvSpPr>
        <p:spPr bwMode="auto">
          <a:xfrm flipH="1">
            <a:off x="7521575" y="2887663"/>
            <a:ext cx="458788" cy="3063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80947" name="Picture 477"/>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69225" y="2800350"/>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8" name="Picture 478"/>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0288" y="3109913"/>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0949" name="Picture 437"/>
          <p:cNvPicPr>
            <a:picLocks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65325" y="3571875"/>
            <a:ext cx="366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950" name="Rectangle 479"/>
          <p:cNvSpPr>
            <a:spLocks noGrp="1" noChangeArrowheads="1"/>
          </p:cNvSpPr>
          <p:nvPr>
            <p:ph type="title"/>
          </p:nvPr>
        </p:nvSpPr>
        <p:spPr>
          <a:xfrm>
            <a:off x="387350" y="387350"/>
            <a:ext cx="7783513" cy="728663"/>
          </a:xfrm>
        </p:spPr>
        <p:txBody>
          <a:bodyPr anchor="t"/>
          <a:lstStyle/>
          <a:p>
            <a:r>
              <a:rPr lang="en-US" altLang="x-none" sz="3600">
                <a:ea typeface="ＭＳ Ｐゴシック" charset="-128"/>
              </a:rPr>
              <a:t>Internet Physical Infrastructure</a:t>
            </a:r>
          </a:p>
        </p:txBody>
      </p:sp>
      <p:sp>
        <p:nvSpPr>
          <p:cNvPr id="80951" name="Rectangle 492"/>
          <p:cNvSpPr>
            <a:spLocks noGrp="1" noChangeArrowheads="1"/>
          </p:cNvSpPr>
          <p:nvPr>
            <p:ph type="body" idx="1"/>
          </p:nvPr>
        </p:nvSpPr>
        <p:spPr>
          <a:xfrm>
            <a:off x="768350" y="1301750"/>
            <a:ext cx="3962400" cy="762000"/>
          </a:xfrm>
        </p:spPr>
        <p:txBody>
          <a:bodyPr/>
          <a:lstStyle/>
          <a:p>
            <a:pPr>
              <a:lnSpc>
                <a:spcPct val="90000"/>
              </a:lnSpc>
              <a:buFont typeface="ZapfDingbats" charset="0"/>
              <a:buNone/>
            </a:pPr>
            <a:r>
              <a:rPr lang="en-US" altLang="x-none" sz="2000" dirty="0">
                <a:ea typeface="ＭＳ Ｐゴシック" charset="-128"/>
              </a:rPr>
              <a:t>Residential </a:t>
            </a:r>
            <a:r>
              <a:rPr lang="en-US" altLang="zh-CN" sz="2000" dirty="0">
                <a:ea typeface="ＭＳ Ｐゴシック" charset="-128"/>
              </a:rPr>
              <a:t>a</a:t>
            </a:r>
            <a:r>
              <a:rPr lang="en-US" altLang="x-none" sz="2000" dirty="0">
                <a:ea typeface="ＭＳ Ｐゴシック" charset="-128"/>
              </a:rPr>
              <a:t>ccess</a:t>
            </a:r>
          </a:p>
          <a:p>
            <a:pPr lvl="1">
              <a:lnSpc>
                <a:spcPct val="90000"/>
              </a:lnSpc>
              <a:buFont typeface="Courier New" panose="02070309020205020404" pitchFamily="49" charset="0"/>
              <a:buChar char="o"/>
            </a:pPr>
            <a:r>
              <a:rPr lang="en-US" altLang="x-none" sz="1600" dirty="0">
                <a:ea typeface="ＭＳ Ｐゴシック" charset="-128"/>
              </a:rPr>
              <a:t>Cable, Fiber, DSL, </a:t>
            </a:r>
            <a:r>
              <a:rPr lang="en-US" altLang="zh-CN" sz="1600" dirty="0">
                <a:ea typeface="ＭＳ Ｐゴシック" charset="-128"/>
              </a:rPr>
              <a:t>Wireless</a:t>
            </a:r>
            <a:endParaRPr lang="en-US" altLang="x-none" sz="1600" dirty="0">
              <a:ea typeface="ＭＳ Ｐゴシック" charset="-128"/>
            </a:endParaRPr>
          </a:p>
        </p:txBody>
      </p:sp>
      <p:sp>
        <p:nvSpPr>
          <p:cNvPr id="80952" name="Rectangle 495"/>
          <p:cNvSpPr>
            <a:spLocks noChangeArrowheads="1"/>
          </p:cNvSpPr>
          <p:nvPr/>
        </p:nvSpPr>
        <p:spPr bwMode="auto">
          <a:xfrm>
            <a:off x="387350" y="5416550"/>
            <a:ext cx="220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defTabSz="915988">
              <a:defRPr sz="500">
                <a:solidFill>
                  <a:schemeClr val="tx1"/>
                </a:solidFill>
                <a:latin typeface="Times New Roman" charset="0"/>
                <a:ea typeface="ＭＳ Ｐゴシック" charset="-128"/>
              </a:defRPr>
            </a:lvl1pPr>
            <a:lvl2pPr marL="744538" indent="-287338" defTabSz="915988">
              <a:defRPr sz="500">
                <a:solidFill>
                  <a:schemeClr val="tx1"/>
                </a:solidFill>
                <a:latin typeface="Times New Roman" charset="0"/>
                <a:ea typeface="ＭＳ Ｐゴシック" charset="-128"/>
              </a:defRPr>
            </a:lvl2pPr>
            <a:lvl3pPr marL="1143000" indent="-228600" defTabSz="915988">
              <a:defRPr sz="500">
                <a:solidFill>
                  <a:schemeClr val="tx1"/>
                </a:solidFill>
                <a:latin typeface="Times New Roman" charset="0"/>
                <a:ea typeface="ＭＳ Ｐゴシック" charset="-128"/>
              </a:defRPr>
            </a:lvl3pPr>
            <a:lvl4pPr marL="1600200" indent="-228600" defTabSz="915988">
              <a:defRPr sz="500">
                <a:solidFill>
                  <a:schemeClr val="tx1"/>
                </a:solidFill>
                <a:latin typeface="Times New Roman" charset="0"/>
                <a:ea typeface="ＭＳ Ｐゴシック" charset="-128"/>
              </a:defRPr>
            </a:lvl4pPr>
            <a:lvl5pPr marL="2057400" indent="-228600" defTabSz="915988">
              <a:defRPr sz="500">
                <a:solidFill>
                  <a:schemeClr val="tx1"/>
                </a:solidFill>
                <a:latin typeface="Times New Roman"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ZapfDingbats" charset="0"/>
              <a:buNone/>
            </a:pPr>
            <a:r>
              <a:rPr lang="en-US" altLang="x-none" sz="1800" dirty="0">
                <a:latin typeface="Comic Sans MS" charset="0"/>
              </a:rPr>
              <a:t>Campus access, e.g.,</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Ethernet</a:t>
            </a:r>
          </a:p>
          <a:p>
            <a:pPr lvl="1" algn="l">
              <a:lnSpc>
                <a:spcPct val="80000"/>
              </a:lnSpc>
              <a:spcBef>
                <a:spcPct val="20000"/>
              </a:spcBef>
              <a:buClr>
                <a:schemeClr val="accent2"/>
              </a:buClr>
              <a:buSzPct val="75000"/>
              <a:buFont typeface="Courier New" panose="02070309020205020404" pitchFamily="49" charset="0"/>
              <a:buChar char="o"/>
            </a:pPr>
            <a:r>
              <a:rPr lang="en-US" altLang="x-none" sz="1600" dirty="0">
                <a:latin typeface="Comic Sans MS" charset="0"/>
              </a:rPr>
              <a:t>Wireless</a:t>
            </a:r>
          </a:p>
        </p:txBody>
      </p:sp>
      <p:sp>
        <p:nvSpPr>
          <p:cNvPr id="80953" name="Rectangle 500"/>
          <p:cNvSpPr>
            <a:spLocks noChangeArrowheads="1"/>
          </p:cNvSpPr>
          <p:nvPr/>
        </p:nvSpPr>
        <p:spPr bwMode="auto">
          <a:xfrm>
            <a:off x="3892550" y="465455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7" tIns="45781" rIns="91557" bIns="45781"/>
          <a:lstStyle>
            <a:lvl1pPr marL="342900" indent="-342900">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The Internet is a </a:t>
            </a:r>
            <a:br>
              <a:rPr lang="en-US" altLang="zh-CN" sz="2400" dirty="0">
                <a:latin typeface="Comic Sans MS" charset="0"/>
              </a:rPr>
            </a:br>
            <a:r>
              <a:rPr lang="en-US" altLang="zh-CN" sz="2400" dirty="0">
                <a:latin typeface="Comic Sans MS" charset="0"/>
              </a:rPr>
              <a:t>network of networks</a:t>
            </a:r>
          </a:p>
          <a:p>
            <a:pPr algn="l">
              <a:lnSpc>
                <a:spcPct val="80000"/>
              </a:lnSpc>
              <a:spcBef>
                <a:spcPct val="20000"/>
              </a:spcBef>
              <a:buClr>
                <a:schemeClr val="accent2"/>
              </a:buClr>
              <a:buSzPct val="85000"/>
              <a:buFont typeface="Wingdings" pitchFamily="2" charset="2"/>
              <a:buChar char="q"/>
            </a:pPr>
            <a:r>
              <a:rPr lang="en-US" altLang="zh-CN" sz="2400" dirty="0">
                <a:latin typeface="Comic Sans MS" charset="0"/>
              </a:rPr>
              <a:t>Each individually administrated network is called an Autonomous System (AS)</a:t>
            </a:r>
          </a:p>
        </p:txBody>
      </p:sp>
      <p:pic>
        <p:nvPicPr>
          <p:cNvPr id="80955" name="Picture 2"/>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26350" y="4578350"/>
            <a:ext cx="14478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956" name="Straight Connector 2"/>
          <p:cNvCxnSpPr>
            <a:cxnSpLocks noChangeShapeType="1"/>
            <a:endCxn id="80920" idx="0"/>
          </p:cNvCxnSpPr>
          <p:nvPr/>
        </p:nvCxnSpPr>
        <p:spPr bwMode="auto">
          <a:xfrm>
            <a:off x="2216150" y="2520950"/>
            <a:ext cx="192088" cy="279400"/>
          </a:xfrm>
          <a:prstGeom prst="line">
            <a:avLst/>
          </a:prstGeom>
          <a:noFill/>
          <a:ln w="12700">
            <a:solidFill>
              <a:schemeClr val="tx1"/>
            </a:solidFill>
            <a:round/>
            <a:headEnd/>
            <a:tailEnd/>
          </a:ln>
        </p:spPr>
      </p:cxnSp>
      <p:cxnSp>
        <p:nvCxnSpPr>
          <p:cNvPr id="80957" name="Straight Connector 5"/>
          <p:cNvCxnSpPr>
            <a:cxnSpLocks noChangeShapeType="1"/>
            <a:endCxn id="80949" idx="1"/>
          </p:cNvCxnSpPr>
          <p:nvPr/>
        </p:nvCxnSpPr>
        <p:spPr bwMode="auto">
          <a:xfrm flipV="1">
            <a:off x="1682750" y="3703638"/>
            <a:ext cx="282575" cy="36512"/>
          </a:xfrm>
          <a:prstGeom prst="line">
            <a:avLst/>
          </a:prstGeom>
          <a:noFill/>
          <a:ln w="12700">
            <a:solidFill>
              <a:schemeClr val="tx1"/>
            </a:solidFill>
            <a:round/>
            <a:headEnd/>
            <a:tailEnd/>
          </a:ln>
        </p:spPr>
      </p:cxnSp>
      <p:cxnSp>
        <p:nvCxnSpPr>
          <p:cNvPr id="80958" name="Straight Connector 9"/>
          <p:cNvCxnSpPr>
            <a:cxnSpLocks noChangeShapeType="1"/>
            <a:stCxn id="80945" idx="3"/>
          </p:cNvCxnSpPr>
          <p:nvPr/>
        </p:nvCxnSpPr>
        <p:spPr bwMode="auto">
          <a:xfrm>
            <a:off x="8178800" y="3957638"/>
            <a:ext cx="209550" cy="773112"/>
          </a:xfrm>
          <a:prstGeom prst="line">
            <a:avLst/>
          </a:prstGeom>
          <a:noFill/>
          <a:ln w="12700">
            <a:solidFill>
              <a:schemeClr val="tx1"/>
            </a:solidFill>
            <a:round/>
            <a:headEnd/>
            <a:tailEnd/>
          </a:ln>
        </p:spPr>
      </p:cxnSp>
      <p:sp>
        <p:nvSpPr>
          <p:cNvPr id="80959" name="Rectangle 10"/>
          <p:cNvSpPr>
            <a:spLocks noChangeArrowheads="1"/>
          </p:cNvSpPr>
          <p:nvPr/>
        </p:nvSpPr>
        <p:spPr bwMode="auto">
          <a:xfrm>
            <a:off x="7878763" y="5111750"/>
            <a:ext cx="966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zh-CN" sz="1200">
                <a:solidFill>
                  <a:srgbClr val="000000"/>
                </a:solidFill>
                <a:latin typeface="Arial" charset="0"/>
              </a:rPr>
              <a:t>data center</a:t>
            </a:r>
            <a:endParaRPr lang="en-US" altLang="x-none" sz="400"/>
          </a:p>
        </p:txBody>
      </p:sp>
    </p:spTree>
    <p:extLst>
      <p:ext uri="{BB962C8B-B14F-4D97-AF65-F5344CB8AC3E}">
        <p14:creationId xmlns:p14="http://schemas.microsoft.com/office/powerpoint/2010/main" val="1391499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D5A00B16-620F-6440-9A46-F32504E5907E}" type="slidenum">
              <a:rPr lang="en-US" altLang="x-none" sz="1200">
                <a:latin typeface="Tahoma" charset="0"/>
              </a:rPr>
              <a:pPr/>
              <a:t>60</a:t>
            </a:fld>
            <a:endParaRPr lang="en-US" altLang="x-none" sz="1200">
              <a:latin typeface="Tahoma" charset="0"/>
            </a:endParaRPr>
          </a:p>
        </p:txBody>
      </p:sp>
      <p:sp>
        <p:nvSpPr>
          <p:cNvPr id="56322"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56323"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chemeClr val="accent2"/>
              </a:buClr>
              <a:buSzPct val="85000"/>
              <a:buFont typeface="Wingdings" charset="2"/>
              <a:buChar char="q"/>
            </a:pPr>
            <a:r>
              <a:rPr lang="en-US" altLang="x-none" sz="2800" dirty="0"/>
              <a:t>A taxonomy of communication networks</a:t>
            </a:r>
          </a:p>
          <a:p>
            <a:pPr marL="914400" lvl="1" indent="-457200" algn="l">
              <a:spcBef>
                <a:spcPct val="20000"/>
              </a:spcBef>
              <a:buClr>
                <a:schemeClr val="accent2"/>
              </a:buClr>
              <a:buSzPct val="85000"/>
              <a:buFont typeface="Courier New" panose="02070309020205020404" pitchFamily="49" charset="0"/>
              <a:buChar char="o"/>
            </a:pPr>
            <a:r>
              <a:rPr lang="en-US" altLang="x-none" sz="2800" dirty="0"/>
              <a:t>circuit switched networks</a:t>
            </a:r>
          </a:p>
          <a:p>
            <a:pPr lvl="1" algn="l">
              <a:spcBef>
                <a:spcPct val="20000"/>
              </a:spcBef>
              <a:buClr>
                <a:srgbClr val="C00000"/>
              </a:buClr>
              <a:buSzPct val="85000"/>
              <a:buFont typeface="Wingdings" charset="2"/>
              <a:buChar char="Ø"/>
            </a:pPr>
            <a:r>
              <a:rPr lang="en-US" altLang="x-none" sz="2400" i="1" dirty="0">
                <a:solidFill>
                  <a:srgbClr val="C00000"/>
                </a:solidFill>
              </a:rPr>
              <a:t>packet switched networks</a:t>
            </a:r>
          </a:p>
          <a:p>
            <a:pPr lvl="1" algn="l">
              <a:spcBef>
                <a:spcPct val="20000"/>
              </a:spcBef>
              <a:buClr>
                <a:schemeClr val="accent2"/>
              </a:buClr>
              <a:buSzPct val="75000"/>
            </a:pPr>
            <a:endParaRPr lang="en-US" altLang="x-none" sz="2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F3096041-9D18-174E-9D6F-3E49CB5613E8}" type="slidenum">
              <a:rPr lang="en-US" altLang="x-none" sz="1200">
                <a:latin typeface="Tahoma" charset="0"/>
              </a:rPr>
              <a:pPr/>
              <a:t>61</a:t>
            </a:fld>
            <a:endParaRPr lang="en-US" altLang="x-none" sz="1200">
              <a:latin typeface="Tahoma" charset="0"/>
            </a:endParaRPr>
          </a:p>
        </p:txBody>
      </p:sp>
      <p:sp>
        <p:nvSpPr>
          <p:cNvPr id="58370"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Packet Switching</a:t>
            </a:r>
            <a:endParaRPr lang="en-US" altLang="x-none" sz="4000" u="sng">
              <a:solidFill>
                <a:schemeClr val="accent2"/>
              </a:solidFill>
            </a:endParaRPr>
          </a:p>
        </p:txBody>
      </p:sp>
      <p:sp>
        <p:nvSpPr>
          <p:cNvPr id="58371" name="Rectangle 5"/>
          <p:cNvSpPr>
            <a:spLocks noChangeArrowheads="1"/>
          </p:cNvSpPr>
          <p:nvPr/>
        </p:nvSpPr>
        <p:spPr bwMode="auto">
          <a:xfrm>
            <a:off x="533400" y="1371600"/>
            <a:ext cx="815975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ZapfDingbats" charset="0"/>
              <a:buNone/>
            </a:pPr>
            <a:r>
              <a:rPr lang="en-US" altLang="x-none" sz="2400" dirty="0"/>
              <a:t>Each end-to-end data </a:t>
            </a:r>
            <a:r>
              <a:rPr lang="en-US" altLang="x-none" sz="2400" b="1" dirty="0">
                <a:solidFill>
                  <a:srgbClr val="FF0000"/>
                </a:solidFill>
              </a:rPr>
              <a:t>flow</a:t>
            </a:r>
            <a:r>
              <a:rPr lang="en-US" altLang="x-none" sz="2400" dirty="0"/>
              <a:t> </a:t>
            </a:r>
            <a:r>
              <a:rPr lang="en-US" altLang="zh-CN" sz="2400" dirty="0">
                <a:ea typeface="宋体" charset="-122"/>
              </a:rPr>
              <a:t>(i.e., a sender-receiver pair) </a:t>
            </a:r>
            <a:r>
              <a:rPr lang="en-US" altLang="x-none" sz="2400" dirty="0"/>
              <a:t>divided into </a:t>
            </a:r>
            <a:r>
              <a:rPr lang="en-US" altLang="x-none" sz="2400" b="1" i="1" dirty="0">
                <a:solidFill>
                  <a:srgbClr val="FF0000"/>
                </a:solidFill>
              </a:rPr>
              <a:t>packets</a:t>
            </a:r>
            <a:endParaRPr lang="en-US" altLang="x-none" sz="2000" b="1" dirty="0">
              <a:solidFill>
                <a:srgbClr val="FF0000"/>
              </a:solidFill>
            </a:endParaRPr>
          </a:p>
          <a:p>
            <a:pPr algn="l">
              <a:spcBef>
                <a:spcPct val="20000"/>
              </a:spcBef>
              <a:buClr>
                <a:schemeClr val="accent2"/>
              </a:buClr>
              <a:buSzPct val="85000"/>
              <a:buFont typeface="Wingdings" pitchFamily="2" charset="2"/>
              <a:buChar char="q"/>
            </a:pPr>
            <a:r>
              <a:rPr lang="en-US" altLang="zh-TW" sz="2400" dirty="0">
                <a:ea typeface="新細明體" charset="-120"/>
              </a:rPr>
              <a:t>Packets have the following structure:</a:t>
            </a:r>
          </a:p>
          <a:p>
            <a:pPr algn="l">
              <a:spcBef>
                <a:spcPct val="20000"/>
              </a:spcBef>
              <a:buClr>
                <a:schemeClr val="accent2"/>
              </a:buClr>
              <a:buSzPct val="85000"/>
              <a:buFont typeface="ZapfDingbats" charset="0"/>
              <a:buChar char="r"/>
            </a:pPr>
            <a:endParaRPr lang="en-US" altLang="zh-TW" sz="2400" dirty="0">
              <a:ea typeface="新細明體" charset="-120"/>
            </a:endParaRPr>
          </a:p>
          <a:p>
            <a:pPr algn="l">
              <a:spcBef>
                <a:spcPct val="20000"/>
              </a:spcBef>
              <a:buClr>
                <a:schemeClr val="accent2"/>
              </a:buClr>
              <a:buSzPct val="85000"/>
              <a:buFont typeface="ZapfDingbats" charset="0"/>
              <a:buChar char="r"/>
            </a:pPr>
            <a:endParaRPr lang="en-US" altLang="zh-TW" sz="2400" dirty="0">
              <a:ea typeface="新細明體" charset="-120"/>
            </a:endParaRPr>
          </a:p>
          <a:p>
            <a:pPr lvl="2" algn="l">
              <a:spcBef>
                <a:spcPct val="20000"/>
              </a:spcBef>
              <a:buFontTx/>
              <a:buChar char="•"/>
            </a:pPr>
            <a:r>
              <a:rPr lang="en-US" altLang="zh-TW" sz="1800" dirty="0">
                <a:ea typeface="新細明體" charset="-120"/>
              </a:rPr>
              <a:t>header and trailer carry control information (e.g., destination address, check sum) </a:t>
            </a:r>
          </a:p>
          <a:p>
            <a:pPr lvl="2" algn="l">
              <a:spcBef>
                <a:spcPct val="20000"/>
              </a:spcBef>
              <a:buFontTx/>
              <a:buChar char="•"/>
            </a:pPr>
            <a:r>
              <a:rPr lang="en-US" altLang="zh-TW" sz="1800" dirty="0">
                <a:ea typeface="新細明體" charset="-120"/>
              </a:rPr>
              <a:t>where is the control information for circuit switching?</a:t>
            </a:r>
          </a:p>
          <a:p>
            <a:pPr algn="l">
              <a:spcBef>
                <a:spcPct val="20000"/>
              </a:spcBef>
              <a:buClr>
                <a:schemeClr val="accent2"/>
              </a:buClr>
              <a:buSzPct val="85000"/>
              <a:buFont typeface="Wingdings" pitchFamily="2" charset="2"/>
              <a:buChar char="q"/>
            </a:pPr>
            <a:r>
              <a:rPr lang="en-US" altLang="zh-TW" sz="2400" dirty="0">
                <a:ea typeface="新細明體" charset="-120"/>
              </a:rPr>
              <a:t>At each node the entire packet is received, </a:t>
            </a:r>
            <a:r>
              <a:rPr lang="en-US" altLang="zh-CN" sz="2400" dirty="0">
                <a:ea typeface="新細明體" charset="-120"/>
              </a:rPr>
              <a:t>processed (e.g., routing), </a:t>
            </a:r>
            <a:r>
              <a:rPr lang="en-US" altLang="zh-TW" sz="2400" dirty="0">
                <a:ea typeface="新細明體" charset="-120"/>
              </a:rPr>
              <a:t>stored briefly, and then forwarded to the next node</a:t>
            </a:r>
            <a:r>
              <a:rPr lang="en-US" altLang="zh-CN" sz="2400" dirty="0">
                <a:ea typeface="新細明體" charset="-120"/>
              </a:rPr>
              <a:t>; thus packet-switched networks are also called </a:t>
            </a:r>
            <a:r>
              <a:rPr lang="en-US" altLang="zh-CN" sz="2400" b="1" dirty="0">
                <a:solidFill>
                  <a:srgbClr val="FF0000"/>
                </a:solidFill>
                <a:ea typeface="新細明體" charset="-120"/>
              </a:rPr>
              <a:t>s</a:t>
            </a:r>
            <a:r>
              <a:rPr lang="en-US" altLang="zh-TW" sz="2400" b="1" dirty="0">
                <a:solidFill>
                  <a:srgbClr val="FF0000"/>
                </a:solidFill>
                <a:ea typeface="新細明體" charset="-120"/>
              </a:rPr>
              <a:t>tore-and-</a:t>
            </a:r>
            <a:r>
              <a:rPr lang="en-US" altLang="zh-CN" sz="2400" b="1" dirty="0">
                <a:solidFill>
                  <a:srgbClr val="FF0000"/>
                </a:solidFill>
                <a:ea typeface="新細明體" charset="-120"/>
              </a:rPr>
              <a:t>f</a:t>
            </a:r>
            <a:r>
              <a:rPr lang="en-US" altLang="zh-TW" sz="2400" b="1" dirty="0">
                <a:solidFill>
                  <a:srgbClr val="FF0000"/>
                </a:solidFill>
                <a:ea typeface="新細明體" charset="-120"/>
              </a:rPr>
              <a:t>orward </a:t>
            </a:r>
            <a:r>
              <a:rPr lang="en-US" altLang="zh-CN" sz="2400" b="1" dirty="0">
                <a:solidFill>
                  <a:srgbClr val="FF0000"/>
                </a:solidFill>
                <a:ea typeface="新細明體" charset="-120"/>
              </a:rPr>
              <a:t>n</a:t>
            </a:r>
            <a:r>
              <a:rPr lang="en-US" altLang="zh-TW" sz="2400" b="1" dirty="0">
                <a:solidFill>
                  <a:srgbClr val="FF0000"/>
                </a:solidFill>
                <a:ea typeface="新細明體" charset="-120"/>
              </a:rPr>
              <a:t>etworks. </a:t>
            </a:r>
            <a:r>
              <a:rPr lang="en-US" altLang="x-none" sz="2400" dirty="0"/>
              <a:t>On its turn, a packet uses </a:t>
            </a:r>
            <a:r>
              <a:rPr lang="en-US" altLang="x-none" sz="2400" dirty="0">
                <a:solidFill>
                  <a:srgbClr val="FF0000"/>
                </a:solidFill>
              </a:rPr>
              <a:t>full</a:t>
            </a:r>
            <a:r>
              <a:rPr lang="en-US" altLang="x-none" sz="2400" dirty="0"/>
              <a:t> link bandwidth </a:t>
            </a:r>
          </a:p>
        </p:txBody>
      </p:sp>
      <p:grpSp>
        <p:nvGrpSpPr>
          <p:cNvPr id="58372" name="Group 11"/>
          <p:cNvGrpSpPr>
            <a:grpSpLocks/>
          </p:cNvGrpSpPr>
          <p:nvPr/>
        </p:nvGrpSpPr>
        <p:grpSpPr bwMode="auto">
          <a:xfrm>
            <a:off x="1454150" y="2898775"/>
            <a:ext cx="6019800" cy="460375"/>
            <a:chOff x="868" y="1970"/>
            <a:chExt cx="3792" cy="290"/>
          </a:xfrm>
        </p:grpSpPr>
        <p:sp>
          <p:nvSpPr>
            <p:cNvPr id="58373" name="Rectangle 12"/>
            <p:cNvSpPr>
              <a:spLocks noChangeArrowheads="1"/>
            </p:cNvSpPr>
            <p:nvPr/>
          </p:nvSpPr>
          <p:spPr bwMode="auto">
            <a:xfrm>
              <a:off x="868" y="1970"/>
              <a:ext cx="818" cy="289"/>
            </a:xfrm>
            <a:prstGeom prst="rect">
              <a:avLst/>
            </a:prstGeom>
            <a:solidFill>
              <a:srgbClr val="FF9900"/>
            </a:solidFill>
            <a:ln w="9525">
              <a:miter lim="800000"/>
              <a:headEnd/>
              <a:tailEnd/>
            </a:ln>
            <a:scene3d>
              <a:camera prst="legacyObliqueTopRight"/>
              <a:lightRig rig="legacyFlat1" dir="t"/>
            </a:scene3d>
            <a:sp3d extrusionH="430200" contourW="12700" prstMaterial="legacyMatte">
              <a:bevelT w="13500" h="13500" prst="angle"/>
              <a:bevelB w="13500" h="13500" prst="angle"/>
              <a:extrusionClr>
                <a:srgbClr val="FF9900"/>
              </a:extrusionClr>
              <a:contourClr>
                <a:srgbClr val="FF9900"/>
              </a:contourClr>
            </a:sp3d>
          </p:spPr>
          <p:txBody>
            <a:bodyPr wrap="none" lIns="91542" tIns="45774" rIns="91542" bIns="45774" anchor="ctr">
              <a:flatTx/>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1600" b="1">
                  <a:solidFill>
                    <a:srgbClr val="FF0000"/>
                  </a:solidFill>
                  <a:latin typeface="Arial" charset="0"/>
                  <a:ea typeface="新細明體" charset="-120"/>
                </a:rPr>
                <a:t>Header</a:t>
              </a:r>
              <a:endParaRPr lang="en-US" altLang="zh-TW" sz="2400" b="1" i="1">
                <a:solidFill>
                  <a:srgbClr val="FF0000"/>
                </a:solidFill>
                <a:latin typeface="Arial" charset="0"/>
                <a:ea typeface="新細明體" charset="-120"/>
              </a:endParaRPr>
            </a:p>
          </p:txBody>
        </p:sp>
        <p:sp>
          <p:nvSpPr>
            <p:cNvPr id="58374" name="Rectangle 13"/>
            <p:cNvSpPr>
              <a:spLocks noChangeArrowheads="1"/>
            </p:cNvSpPr>
            <p:nvPr/>
          </p:nvSpPr>
          <p:spPr bwMode="auto">
            <a:xfrm>
              <a:off x="1686" y="1970"/>
              <a:ext cx="2355" cy="289"/>
            </a:xfrm>
            <a:prstGeom prst="rect">
              <a:avLst/>
            </a:prstGeom>
            <a:solidFill>
              <a:srgbClr val="99CCFF"/>
            </a:solidFill>
            <a:ln w="9525">
              <a:miter lim="800000"/>
              <a:headEnd/>
              <a:tailEnd/>
            </a:ln>
            <a:scene3d>
              <a:camera prst="legacyObliqueTopRight"/>
              <a:lightRig rig="legacyFlat1" dir="t"/>
            </a:scene3d>
            <a:sp3d extrusionH="430200" contourW="12700" prstMaterial="legacyMatte">
              <a:bevelT w="13500" h="13500" prst="angle"/>
              <a:bevelB w="13500" h="13500" prst="angle"/>
              <a:extrusionClr>
                <a:srgbClr val="99CCFF"/>
              </a:extrusionClr>
              <a:contourClr>
                <a:srgbClr val="99CCFF"/>
              </a:contourClr>
            </a:sp3d>
          </p:spPr>
          <p:txBody>
            <a:bodyPr wrap="none" lIns="91542" tIns="45774" rIns="91542" bIns="45774" anchor="ctr">
              <a:flatTx/>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1600">
                  <a:latin typeface="Arial" charset="0"/>
                  <a:ea typeface="新細明體" charset="-120"/>
                </a:rPr>
                <a:t>Data</a:t>
              </a:r>
              <a:endParaRPr lang="en-US" altLang="zh-TW" sz="1800" i="1">
                <a:latin typeface="Arial" charset="0"/>
                <a:ea typeface="新細明體" charset="-120"/>
              </a:endParaRPr>
            </a:p>
          </p:txBody>
        </p:sp>
        <p:sp>
          <p:nvSpPr>
            <p:cNvPr id="58375" name="Rectangle 14"/>
            <p:cNvSpPr>
              <a:spLocks noChangeArrowheads="1"/>
            </p:cNvSpPr>
            <p:nvPr/>
          </p:nvSpPr>
          <p:spPr bwMode="auto">
            <a:xfrm>
              <a:off x="4035" y="1971"/>
              <a:ext cx="625" cy="289"/>
            </a:xfrm>
            <a:prstGeom prst="rect">
              <a:avLst/>
            </a:prstGeom>
            <a:solidFill>
              <a:srgbClr val="FFCC00"/>
            </a:solidFill>
            <a:ln w="9525">
              <a:miter lim="800000"/>
              <a:headEnd/>
              <a:tailEnd/>
            </a:ln>
            <a:scene3d>
              <a:camera prst="legacyObliqueTopRight"/>
              <a:lightRig rig="legacyFlat1" dir="t"/>
            </a:scene3d>
            <a:sp3d extrusionH="430200" contourW="12700" prstMaterial="legacyMatte">
              <a:bevelT w="13500" h="13500" prst="angle"/>
              <a:bevelB w="13500" h="13500" prst="angle"/>
              <a:extrusionClr>
                <a:srgbClr val="FFCC00"/>
              </a:extrusionClr>
              <a:contourClr>
                <a:srgbClr val="FFCC00"/>
              </a:contourClr>
            </a:sp3d>
          </p:spPr>
          <p:txBody>
            <a:bodyPr wrap="none" lIns="91542" tIns="45774" rIns="91542" bIns="45774" anchor="ctr">
              <a:flatTx/>
            </a:bodyP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eaLnBrk="1" hangingPunct="1">
                <a:spcBef>
                  <a:spcPts val="1000"/>
                </a:spcBef>
                <a:spcAft>
                  <a:spcPts val="1000"/>
                </a:spcAft>
              </a:pPr>
              <a:r>
                <a:rPr lang="en-US" altLang="zh-TW" sz="1600" b="1">
                  <a:solidFill>
                    <a:srgbClr val="FF0000"/>
                  </a:solidFill>
                  <a:latin typeface="Arial" charset="0"/>
                  <a:ea typeface="新細明體" charset="-120"/>
                </a:rPr>
                <a:t>Trailer</a:t>
              </a:r>
              <a:endParaRPr lang="en-US" altLang="zh-TW" sz="1800" b="1" i="1">
                <a:solidFill>
                  <a:srgbClr val="FF0000"/>
                </a:solidFill>
                <a:latin typeface="Arial" charset="0"/>
                <a:ea typeface="新細明體"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CDE44AB1-02F7-BE46-9FFE-B605B7EBCA31}" type="slidenum">
              <a:rPr lang="en-US" altLang="x-none" sz="1200">
                <a:latin typeface="Tahoma" charset="0"/>
              </a:rPr>
              <a:pPr/>
              <a:t>62</a:t>
            </a:fld>
            <a:endParaRPr lang="en-US" altLang="x-none" sz="1200">
              <a:latin typeface="Tahoma" charset="0"/>
            </a:endParaRPr>
          </a:p>
        </p:txBody>
      </p:sp>
      <p:sp>
        <p:nvSpPr>
          <p:cNvPr id="60418" name="Rectangle 4"/>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Packet Switching</a:t>
            </a:r>
          </a:p>
        </p:txBody>
      </p:sp>
      <p:sp>
        <p:nvSpPr>
          <p:cNvPr id="60419" name="Line 5"/>
          <p:cNvSpPr>
            <a:spLocks noChangeShapeType="1"/>
          </p:cNvSpPr>
          <p:nvPr/>
        </p:nvSpPr>
        <p:spPr bwMode="auto">
          <a:xfrm>
            <a:off x="3538538"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p>
        </p:txBody>
      </p:sp>
      <p:graphicFrame>
        <p:nvGraphicFramePr>
          <p:cNvPr id="60420" name="Object 94"/>
          <p:cNvGraphicFramePr>
            <a:graphicFrameLocks noChangeAspect="1"/>
          </p:cNvGraphicFramePr>
          <p:nvPr/>
        </p:nvGraphicFramePr>
        <p:xfrm>
          <a:off x="996950" y="1606550"/>
          <a:ext cx="7299325" cy="4648200"/>
        </p:xfrm>
        <a:graphic>
          <a:graphicData uri="http://schemas.openxmlformats.org/presentationml/2006/ole">
            <mc:AlternateContent xmlns:mc="http://schemas.openxmlformats.org/markup-compatibility/2006">
              <mc:Choice xmlns:v="urn:schemas-microsoft-com:vml" Requires="v">
                <p:oleObj spid="_x0000_s60493" name="Photo Editor Photo" r:id="rId4" imgW="9419048" imgH="6001588" progId="MSPhotoEd.3">
                  <p:embed/>
                </p:oleObj>
              </mc:Choice>
              <mc:Fallback>
                <p:oleObj name="Photo Editor Photo" r:id="rId4" imgW="9419048" imgH="6001588" progId="MSPhotoEd.3">
                  <p:embed/>
                  <p:pic>
                    <p:nvPicPr>
                      <p:cNvPr id="0" name="Object 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606550"/>
                        <a:ext cx="729932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6763AE9-568C-6046-82CD-06E1AD0DE222}" type="slidenum">
              <a:rPr lang="en-US" altLang="x-none" sz="1200">
                <a:latin typeface="Tahoma" charset="0"/>
              </a:rPr>
              <a:pPr/>
              <a:t>63</a:t>
            </a:fld>
            <a:endParaRPr lang="en-US" altLang="x-none" sz="1200">
              <a:latin typeface="Tahoma" charset="0"/>
            </a:endParaRPr>
          </a:p>
        </p:txBody>
      </p:sp>
      <p:sp>
        <p:nvSpPr>
          <p:cNvPr id="62466" name="Rectangle 16"/>
          <p:cNvSpPr>
            <a:spLocks noChangeArrowheads="1"/>
          </p:cNvSpPr>
          <p:nvPr/>
        </p:nvSpPr>
        <p:spPr bwMode="auto">
          <a:xfrm>
            <a:off x="463550" y="463550"/>
            <a:ext cx="77835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defTabSz="915988">
              <a:defRPr sz="500">
                <a:solidFill>
                  <a:schemeClr val="tx1"/>
                </a:solidFill>
                <a:latin typeface="Comic Sans MS" charset="0"/>
                <a:ea typeface="ＭＳ Ｐゴシック" charset="-128"/>
              </a:defRPr>
            </a:lvl1pPr>
            <a:lvl2pPr marL="742950" indent="-285750" defTabSz="915988">
              <a:defRPr sz="500">
                <a:solidFill>
                  <a:schemeClr val="tx1"/>
                </a:solidFill>
                <a:latin typeface="Comic Sans MS" charset="0"/>
                <a:ea typeface="ＭＳ Ｐゴシック" charset="-128"/>
              </a:defRPr>
            </a:lvl2pPr>
            <a:lvl3pPr marL="1143000" indent="-228600" defTabSz="915988">
              <a:defRPr sz="500">
                <a:solidFill>
                  <a:schemeClr val="tx1"/>
                </a:solidFill>
                <a:latin typeface="Comic Sans MS" charset="0"/>
                <a:ea typeface="ＭＳ Ｐゴシック" charset="-128"/>
              </a:defRPr>
            </a:lvl3pPr>
            <a:lvl4pPr marL="1600200" indent="-228600" defTabSz="915988">
              <a:defRPr sz="500">
                <a:solidFill>
                  <a:schemeClr val="tx1"/>
                </a:solidFill>
                <a:latin typeface="Comic Sans MS" charset="0"/>
                <a:ea typeface="ＭＳ Ｐゴシック" charset="-128"/>
              </a:defRPr>
            </a:lvl4pPr>
            <a:lvl5pPr marL="2057400" indent="-228600" defTabSz="915988">
              <a:defRPr sz="500">
                <a:solidFill>
                  <a:schemeClr val="tx1"/>
                </a:solidFill>
                <a:latin typeface="Comic Sans MS" charset="0"/>
                <a:ea typeface="ＭＳ Ｐゴシック" charset="-128"/>
              </a:defRPr>
            </a:lvl5pPr>
            <a:lvl6pPr marL="25146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5988"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600" u="sng">
                <a:solidFill>
                  <a:schemeClr val="accent2"/>
                </a:solidFill>
              </a:rPr>
              <a:t>Inside a Packet Switching Router</a:t>
            </a:r>
          </a:p>
        </p:txBody>
      </p:sp>
      <p:sp>
        <p:nvSpPr>
          <p:cNvPr id="62467" name="Rectangle 17"/>
          <p:cNvSpPr>
            <a:spLocks noChangeArrowheads="1"/>
          </p:cNvSpPr>
          <p:nvPr/>
        </p:nvSpPr>
        <p:spPr bwMode="auto">
          <a:xfrm>
            <a:off x="463550" y="1530350"/>
            <a:ext cx="77835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ZapfDingbats" charset="0"/>
              <a:buNone/>
            </a:pPr>
            <a:r>
              <a:rPr lang="en-US" altLang="x-none" sz="2800"/>
              <a:t>A</a:t>
            </a:r>
            <a:r>
              <a:rPr lang="en-US" altLang="zh-CN" sz="2800">
                <a:ea typeface="宋体" charset="-122"/>
              </a:rPr>
              <a:t>n output queueing switch</a:t>
            </a:r>
            <a:endParaRPr lang="en-US" altLang="x-none" sz="2800"/>
          </a:p>
        </p:txBody>
      </p:sp>
      <p:grpSp>
        <p:nvGrpSpPr>
          <p:cNvPr id="62468" name="Group 4"/>
          <p:cNvGrpSpPr>
            <a:grpSpLocks/>
          </p:cNvGrpSpPr>
          <p:nvPr/>
        </p:nvGrpSpPr>
        <p:grpSpPr bwMode="auto">
          <a:xfrm>
            <a:off x="5111750" y="5035550"/>
            <a:ext cx="1752600" cy="304800"/>
            <a:chOff x="1056" y="1872"/>
            <a:chExt cx="1104" cy="192"/>
          </a:xfrm>
        </p:grpSpPr>
        <p:sp>
          <p:nvSpPr>
            <p:cNvPr id="282629" name="Oval 5"/>
            <p:cNvSpPr>
              <a:spLocks noChangeArrowheads="1"/>
            </p:cNvSpPr>
            <p:nvPr/>
          </p:nvSpPr>
          <p:spPr bwMode="auto">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12700">
              <a:noFill/>
              <a:round/>
              <a:headEnd/>
              <a:tailEnd/>
            </a:ln>
            <a:effectLst/>
          </p:spPr>
          <p:txBody>
            <a:bodyPr wrap="none" lIns="90488" tIns="44450" rIns="90488" bIns="44450" anchor="ctr"/>
            <a:lstStyle/>
            <a:p>
              <a:pPr>
                <a:defRPr/>
              </a:pPr>
              <a:endParaRPr lang="en-US">
                <a:ea typeface="ＭＳ Ｐゴシック" charset="0"/>
              </a:endParaRPr>
            </a:p>
          </p:txBody>
        </p:sp>
        <p:sp>
          <p:nvSpPr>
            <p:cNvPr id="62520" name="Rectangle 6"/>
            <p:cNvSpPr>
              <a:spLocks noChangeArrowheads="1"/>
            </p:cNvSpPr>
            <p:nvPr/>
          </p:nvSpPr>
          <p:spPr bwMode="auto">
            <a:xfrm>
              <a:off x="1104" y="1872"/>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521" name="Oval 7"/>
            <p:cNvSpPr>
              <a:spLocks noChangeArrowheads="1"/>
            </p:cNvSpPr>
            <p:nvPr/>
          </p:nvSpPr>
          <p:spPr bwMode="auto">
            <a:xfrm>
              <a:off x="1056" y="1872"/>
              <a:ext cx="96" cy="192"/>
            </a:xfrm>
            <a:prstGeom prst="ellipse">
              <a:avLst/>
            </a:pr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62469" name="Group 8"/>
          <p:cNvGrpSpPr>
            <a:grpSpLocks/>
          </p:cNvGrpSpPr>
          <p:nvPr/>
        </p:nvGrpSpPr>
        <p:grpSpPr bwMode="auto">
          <a:xfrm>
            <a:off x="5111750" y="4121150"/>
            <a:ext cx="1752600" cy="304800"/>
            <a:chOff x="1056" y="1872"/>
            <a:chExt cx="1104" cy="192"/>
          </a:xfrm>
        </p:grpSpPr>
        <p:sp>
          <p:nvSpPr>
            <p:cNvPr id="282633" name="Oval 9"/>
            <p:cNvSpPr>
              <a:spLocks noChangeArrowheads="1"/>
            </p:cNvSpPr>
            <p:nvPr/>
          </p:nvSpPr>
          <p:spPr bwMode="auto">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12700">
              <a:noFill/>
              <a:round/>
              <a:headEnd/>
              <a:tailEnd/>
            </a:ln>
            <a:effectLst/>
          </p:spPr>
          <p:txBody>
            <a:bodyPr wrap="none" lIns="90488" tIns="44450" rIns="90488" bIns="44450" anchor="ctr"/>
            <a:lstStyle/>
            <a:p>
              <a:pPr>
                <a:defRPr/>
              </a:pPr>
              <a:endParaRPr lang="en-US">
                <a:ea typeface="ＭＳ Ｐゴシック" charset="0"/>
              </a:endParaRPr>
            </a:p>
          </p:txBody>
        </p:sp>
        <p:sp>
          <p:nvSpPr>
            <p:cNvPr id="62517" name="Rectangle 10"/>
            <p:cNvSpPr>
              <a:spLocks noChangeArrowheads="1"/>
            </p:cNvSpPr>
            <p:nvPr/>
          </p:nvSpPr>
          <p:spPr bwMode="auto">
            <a:xfrm>
              <a:off x="1104" y="1872"/>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518" name="Oval 11"/>
            <p:cNvSpPr>
              <a:spLocks noChangeArrowheads="1"/>
            </p:cNvSpPr>
            <p:nvPr/>
          </p:nvSpPr>
          <p:spPr bwMode="auto">
            <a:xfrm>
              <a:off x="1056" y="1872"/>
              <a:ext cx="96" cy="192"/>
            </a:xfrm>
            <a:prstGeom prst="ellipse">
              <a:avLst/>
            </a:pr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62470" name="Group 12"/>
          <p:cNvGrpSpPr>
            <a:grpSpLocks/>
          </p:cNvGrpSpPr>
          <p:nvPr/>
        </p:nvGrpSpPr>
        <p:grpSpPr bwMode="auto">
          <a:xfrm>
            <a:off x="5111750" y="3130550"/>
            <a:ext cx="1752600" cy="304800"/>
            <a:chOff x="1056" y="1872"/>
            <a:chExt cx="1104" cy="192"/>
          </a:xfrm>
        </p:grpSpPr>
        <p:sp>
          <p:nvSpPr>
            <p:cNvPr id="282637" name="Oval 13"/>
            <p:cNvSpPr>
              <a:spLocks noChangeArrowheads="1"/>
            </p:cNvSpPr>
            <p:nvPr/>
          </p:nvSpPr>
          <p:spPr bwMode="auto">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12700">
              <a:noFill/>
              <a:round/>
              <a:headEnd/>
              <a:tailEnd/>
            </a:ln>
            <a:effectLst/>
          </p:spPr>
          <p:txBody>
            <a:bodyPr wrap="none" lIns="90488" tIns="44450" rIns="90488" bIns="44450" anchor="ctr"/>
            <a:lstStyle/>
            <a:p>
              <a:pPr>
                <a:defRPr/>
              </a:pPr>
              <a:endParaRPr lang="en-US">
                <a:ea typeface="ＭＳ Ｐゴシック" charset="0"/>
              </a:endParaRPr>
            </a:p>
          </p:txBody>
        </p:sp>
        <p:sp>
          <p:nvSpPr>
            <p:cNvPr id="62514" name="Rectangle 14"/>
            <p:cNvSpPr>
              <a:spLocks noChangeArrowheads="1"/>
            </p:cNvSpPr>
            <p:nvPr/>
          </p:nvSpPr>
          <p:spPr bwMode="auto">
            <a:xfrm>
              <a:off x="1104" y="1872"/>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515" name="Oval 15"/>
            <p:cNvSpPr>
              <a:spLocks noChangeArrowheads="1"/>
            </p:cNvSpPr>
            <p:nvPr/>
          </p:nvSpPr>
          <p:spPr bwMode="auto">
            <a:xfrm>
              <a:off x="1056" y="1872"/>
              <a:ext cx="96" cy="192"/>
            </a:xfrm>
            <a:prstGeom prst="ellipse">
              <a:avLst/>
            </a:pr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sp>
        <p:nvSpPr>
          <p:cNvPr id="62471" name="Rectangle 18"/>
          <p:cNvSpPr>
            <a:spLocks noChangeArrowheads="1"/>
          </p:cNvSpPr>
          <p:nvPr/>
        </p:nvSpPr>
        <p:spPr bwMode="auto">
          <a:xfrm>
            <a:off x="3133725" y="3052763"/>
            <a:ext cx="2130425" cy="2668587"/>
          </a:xfrm>
          <a:prstGeom prst="rect">
            <a:avLst/>
          </a:prstGeom>
          <a:solidFill>
            <a:schemeClr val="bg1"/>
          </a:solidFill>
          <a:ln w="9525">
            <a:miter lim="800000"/>
            <a:headEnd/>
            <a:tailEnd/>
          </a:ln>
          <a:scene3d>
            <a:camera prst="legacyObliqueTopLeft"/>
            <a:lightRig rig="legacyFlat3" dir="t"/>
          </a:scene3d>
          <a:sp3d extrusionH="430200" contourW="12700" prstMaterial="legacyMatte">
            <a:bevelT w="13500" h="13500" prst="angle"/>
            <a:bevelB w="13500" h="13500" prst="angle"/>
            <a:extrusionClr>
              <a:schemeClr val="bg1"/>
            </a:extrusionClr>
            <a:contourClr>
              <a:schemeClr val="bg1"/>
            </a:contourClr>
          </a:sp3d>
        </p:spPr>
        <p:txBody>
          <a:bodyPr wrap="none" lIns="90460" tIns="44438" rIns="90460" bIns="44438" anchor="ctr">
            <a:flatTx/>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sz="1600">
              <a:latin typeface="Arial" charset="0"/>
            </a:endParaRPr>
          </a:p>
        </p:txBody>
      </p:sp>
      <p:grpSp>
        <p:nvGrpSpPr>
          <p:cNvPr id="62472" name="Group 19"/>
          <p:cNvGrpSpPr>
            <a:grpSpLocks/>
          </p:cNvGrpSpPr>
          <p:nvPr/>
        </p:nvGrpSpPr>
        <p:grpSpPr bwMode="auto">
          <a:xfrm>
            <a:off x="1377950" y="3130550"/>
            <a:ext cx="1752600" cy="304800"/>
            <a:chOff x="1056" y="1872"/>
            <a:chExt cx="1104" cy="192"/>
          </a:xfrm>
        </p:grpSpPr>
        <p:sp>
          <p:nvSpPr>
            <p:cNvPr id="282644" name="Oval 20"/>
            <p:cNvSpPr>
              <a:spLocks noChangeArrowheads="1"/>
            </p:cNvSpPr>
            <p:nvPr/>
          </p:nvSpPr>
          <p:spPr bwMode="auto">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12700">
              <a:noFill/>
              <a:round/>
              <a:headEnd/>
              <a:tailEnd/>
            </a:ln>
            <a:effectLst/>
          </p:spPr>
          <p:txBody>
            <a:bodyPr wrap="none" lIns="90488" tIns="44450" rIns="90488" bIns="44450" anchor="ctr"/>
            <a:lstStyle/>
            <a:p>
              <a:pPr>
                <a:defRPr/>
              </a:pPr>
              <a:endParaRPr lang="en-US">
                <a:ea typeface="ＭＳ Ｐゴシック" charset="0"/>
              </a:endParaRPr>
            </a:p>
          </p:txBody>
        </p:sp>
        <p:sp>
          <p:nvSpPr>
            <p:cNvPr id="62511" name="Rectangle 21"/>
            <p:cNvSpPr>
              <a:spLocks noChangeArrowheads="1"/>
            </p:cNvSpPr>
            <p:nvPr/>
          </p:nvSpPr>
          <p:spPr bwMode="auto">
            <a:xfrm>
              <a:off x="1104" y="1872"/>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512" name="Oval 22"/>
            <p:cNvSpPr>
              <a:spLocks noChangeArrowheads="1"/>
            </p:cNvSpPr>
            <p:nvPr/>
          </p:nvSpPr>
          <p:spPr bwMode="auto">
            <a:xfrm>
              <a:off x="1056" y="1872"/>
              <a:ext cx="96" cy="192"/>
            </a:xfrm>
            <a:prstGeom prst="ellipse">
              <a:avLst/>
            </a:pr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62473" name="Group 23"/>
          <p:cNvGrpSpPr>
            <a:grpSpLocks/>
          </p:cNvGrpSpPr>
          <p:nvPr/>
        </p:nvGrpSpPr>
        <p:grpSpPr bwMode="auto">
          <a:xfrm>
            <a:off x="1377950" y="4121150"/>
            <a:ext cx="1752600" cy="304800"/>
            <a:chOff x="1056" y="1872"/>
            <a:chExt cx="1104" cy="192"/>
          </a:xfrm>
        </p:grpSpPr>
        <p:sp>
          <p:nvSpPr>
            <p:cNvPr id="282648" name="Oval 24"/>
            <p:cNvSpPr>
              <a:spLocks noChangeArrowheads="1"/>
            </p:cNvSpPr>
            <p:nvPr/>
          </p:nvSpPr>
          <p:spPr bwMode="auto">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12700">
              <a:noFill/>
              <a:round/>
              <a:headEnd/>
              <a:tailEnd/>
            </a:ln>
            <a:effectLst/>
          </p:spPr>
          <p:txBody>
            <a:bodyPr wrap="none" lIns="90488" tIns="44450" rIns="90488" bIns="44450" anchor="ctr"/>
            <a:lstStyle/>
            <a:p>
              <a:pPr>
                <a:defRPr/>
              </a:pPr>
              <a:endParaRPr lang="en-US">
                <a:ea typeface="ＭＳ Ｐゴシック" charset="0"/>
              </a:endParaRPr>
            </a:p>
          </p:txBody>
        </p:sp>
        <p:sp>
          <p:nvSpPr>
            <p:cNvPr id="62508" name="Rectangle 25"/>
            <p:cNvSpPr>
              <a:spLocks noChangeArrowheads="1"/>
            </p:cNvSpPr>
            <p:nvPr/>
          </p:nvSpPr>
          <p:spPr bwMode="auto">
            <a:xfrm>
              <a:off x="1104" y="1872"/>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509" name="Oval 26"/>
            <p:cNvSpPr>
              <a:spLocks noChangeArrowheads="1"/>
            </p:cNvSpPr>
            <p:nvPr/>
          </p:nvSpPr>
          <p:spPr bwMode="auto">
            <a:xfrm>
              <a:off x="1056" y="1872"/>
              <a:ext cx="96" cy="192"/>
            </a:xfrm>
            <a:prstGeom prst="ellipse">
              <a:avLst/>
            </a:pr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62474" name="Group 27"/>
          <p:cNvGrpSpPr>
            <a:grpSpLocks/>
          </p:cNvGrpSpPr>
          <p:nvPr/>
        </p:nvGrpSpPr>
        <p:grpSpPr bwMode="auto">
          <a:xfrm>
            <a:off x="1377950" y="5035550"/>
            <a:ext cx="1752600" cy="304800"/>
            <a:chOff x="1056" y="1872"/>
            <a:chExt cx="1104" cy="192"/>
          </a:xfrm>
        </p:grpSpPr>
        <p:sp>
          <p:nvSpPr>
            <p:cNvPr id="282652" name="Oval 28"/>
            <p:cNvSpPr>
              <a:spLocks noChangeArrowheads="1"/>
            </p:cNvSpPr>
            <p:nvPr/>
          </p:nvSpPr>
          <p:spPr bwMode="auto">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12700">
              <a:noFill/>
              <a:round/>
              <a:headEnd/>
              <a:tailEnd/>
            </a:ln>
            <a:effectLst/>
          </p:spPr>
          <p:txBody>
            <a:bodyPr wrap="none" lIns="90488" tIns="44450" rIns="90488" bIns="44450" anchor="ctr"/>
            <a:lstStyle/>
            <a:p>
              <a:pPr>
                <a:defRPr/>
              </a:pPr>
              <a:endParaRPr lang="en-US">
                <a:ea typeface="ＭＳ Ｐゴシック" charset="0"/>
              </a:endParaRPr>
            </a:p>
          </p:txBody>
        </p:sp>
        <p:sp>
          <p:nvSpPr>
            <p:cNvPr id="62505" name="Rectangle 29"/>
            <p:cNvSpPr>
              <a:spLocks noChangeArrowheads="1"/>
            </p:cNvSpPr>
            <p:nvPr/>
          </p:nvSpPr>
          <p:spPr bwMode="auto">
            <a:xfrm>
              <a:off x="1104" y="1872"/>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506" name="Oval 30"/>
            <p:cNvSpPr>
              <a:spLocks noChangeArrowheads="1"/>
            </p:cNvSpPr>
            <p:nvPr/>
          </p:nvSpPr>
          <p:spPr bwMode="auto">
            <a:xfrm>
              <a:off x="1056" y="1872"/>
              <a:ext cx="96" cy="192"/>
            </a:xfrm>
            <a:prstGeom prst="ellipse">
              <a:avLst/>
            </a:pr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sp>
        <p:nvSpPr>
          <p:cNvPr id="62475" name="Rectangle 31"/>
          <p:cNvSpPr>
            <a:spLocks noChangeArrowheads="1"/>
          </p:cNvSpPr>
          <p:nvPr/>
        </p:nvSpPr>
        <p:spPr bwMode="auto">
          <a:xfrm>
            <a:off x="1454150" y="2551113"/>
            <a:ext cx="1435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rgbClr val="000000"/>
                </a:solidFill>
                <a:latin typeface="Arial" charset="0"/>
              </a:rPr>
              <a:t>incoming links</a:t>
            </a:r>
            <a:endParaRPr lang="en-US" altLang="x-none" sz="1800">
              <a:latin typeface="Arial" charset="0"/>
            </a:endParaRPr>
          </a:p>
        </p:txBody>
      </p:sp>
      <p:sp>
        <p:nvSpPr>
          <p:cNvPr id="62476" name="Rectangle 32"/>
          <p:cNvSpPr>
            <a:spLocks noChangeArrowheads="1"/>
          </p:cNvSpPr>
          <p:nvPr/>
        </p:nvSpPr>
        <p:spPr bwMode="auto">
          <a:xfrm>
            <a:off x="5219700" y="2551113"/>
            <a:ext cx="1397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rgbClr val="000000"/>
                </a:solidFill>
                <a:latin typeface="Arial" charset="0"/>
              </a:rPr>
              <a:t>outgoing links</a:t>
            </a:r>
            <a:endParaRPr lang="en-US" altLang="x-none" sz="1800">
              <a:latin typeface="Arial" charset="0"/>
            </a:endParaRPr>
          </a:p>
        </p:txBody>
      </p:sp>
      <p:sp>
        <p:nvSpPr>
          <p:cNvPr id="62477" name="Line 33"/>
          <p:cNvSpPr>
            <a:spLocks noChangeShapeType="1"/>
          </p:cNvSpPr>
          <p:nvPr/>
        </p:nvSpPr>
        <p:spPr bwMode="auto">
          <a:xfrm flipV="1">
            <a:off x="1301750" y="5251450"/>
            <a:ext cx="5791200" cy="12700"/>
          </a:xfrm>
          <a:prstGeom prst="line">
            <a:avLst/>
          </a:prstGeom>
          <a:noFill/>
          <a:ln w="12700">
            <a:solidFill>
              <a:schemeClr val="accent1"/>
            </a:solidFill>
            <a:prstDash val="dash"/>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62478" name="Freeform 34"/>
          <p:cNvSpPr>
            <a:spLocks/>
          </p:cNvSpPr>
          <p:nvPr/>
        </p:nvSpPr>
        <p:spPr bwMode="auto">
          <a:xfrm flipV="1">
            <a:off x="1301750" y="3282950"/>
            <a:ext cx="5791200" cy="1828800"/>
          </a:xfrm>
          <a:custGeom>
            <a:avLst/>
            <a:gdLst>
              <a:gd name="T0" fmla="*/ 0 w 3648"/>
              <a:gd name="T1" fmla="*/ 0 h 528"/>
              <a:gd name="T2" fmla="*/ 2147483647 w 3648"/>
              <a:gd name="T3" fmla="*/ 0 h 528"/>
              <a:gd name="T4" fmla="*/ 2147483647 w 3648"/>
              <a:gd name="T5" fmla="*/ 2147483647 h 528"/>
              <a:gd name="T6" fmla="*/ 2147483647 w 3648"/>
              <a:gd name="T7" fmla="*/ 2147483647 h 528"/>
              <a:gd name="T8" fmla="*/ 0 60000 65536"/>
              <a:gd name="T9" fmla="*/ 0 60000 65536"/>
              <a:gd name="T10" fmla="*/ 0 60000 65536"/>
              <a:gd name="T11" fmla="*/ 0 60000 65536"/>
              <a:gd name="T12" fmla="*/ 0 w 3648"/>
              <a:gd name="T13" fmla="*/ 0 h 528"/>
              <a:gd name="T14" fmla="*/ 3648 w 3648"/>
              <a:gd name="T15" fmla="*/ 528 h 528"/>
            </a:gdLst>
            <a:ahLst/>
            <a:cxnLst>
              <a:cxn ang="T8">
                <a:pos x="T0" y="T1"/>
              </a:cxn>
              <a:cxn ang="T9">
                <a:pos x="T2" y="T3"/>
              </a:cxn>
              <a:cxn ang="T10">
                <a:pos x="T4" y="T5"/>
              </a:cxn>
              <a:cxn ang="T11">
                <a:pos x="T6" y="T7"/>
              </a:cxn>
            </a:cxnLst>
            <a:rect l="T12" t="T13" r="T14" b="T15"/>
            <a:pathLst>
              <a:path w="3648" h="528">
                <a:moveTo>
                  <a:pt x="0" y="0"/>
                </a:moveTo>
                <a:lnTo>
                  <a:pt x="1296" y="0"/>
                </a:lnTo>
                <a:lnTo>
                  <a:pt x="2400" y="528"/>
                </a:lnTo>
                <a:lnTo>
                  <a:pt x="3648" y="528"/>
                </a:lnTo>
              </a:path>
            </a:pathLst>
          </a:custGeom>
          <a:noFill/>
          <a:ln w="19050">
            <a:solidFill>
              <a:srgbClr val="FF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sp>
        <p:nvSpPr>
          <p:cNvPr id="62479" name="Freeform 35"/>
          <p:cNvSpPr>
            <a:spLocks/>
          </p:cNvSpPr>
          <p:nvPr/>
        </p:nvSpPr>
        <p:spPr bwMode="auto">
          <a:xfrm>
            <a:off x="1301750" y="3282950"/>
            <a:ext cx="5791200" cy="990600"/>
          </a:xfrm>
          <a:custGeom>
            <a:avLst/>
            <a:gdLst>
              <a:gd name="T0" fmla="*/ 0 w 3600"/>
              <a:gd name="T1" fmla="*/ 0 h 576"/>
              <a:gd name="T2" fmla="*/ 2147483647 w 3600"/>
              <a:gd name="T3" fmla="*/ 0 h 576"/>
              <a:gd name="T4" fmla="*/ 2147483647 w 3600"/>
              <a:gd name="T5" fmla="*/ 2147483647 h 576"/>
              <a:gd name="T6" fmla="*/ 2147483647 w 3600"/>
              <a:gd name="T7" fmla="*/ 2147483647 h 576"/>
              <a:gd name="T8" fmla="*/ 0 60000 65536"/>
              <a:gd name="T9" fmla="*/ 0 60000 65536"/>
              <a:gd name="T10" fmla="*/ 0 60000 65536"/>
              <a:gd name="T11" fmla="*/ 0 60000 65536"/>
              <a:gd name="T12" fmla="*/ 0 w 3600"/>
              <a:gd name="T13" fmla="*/ 0 h 576"/>
              <a:gd name="T14" fmla="*/ 3600 w 3600"/>
              <a:gd name="T15" fmla="*/ 576 h 576"/>
            </a:gdLst>
            <a:ahLst/>
            <a:cxnLst>
              <a:cxn ang="T8">
                <a:pos x="T0" y="T1"/>
              </a:cxn>
              <a:cxn ang="T9">
                <a:pos x="T2" y="T3"/>
              </a:cxn>
              <a:cxn ang="T10">
                <a:pos x="T4" y="T5"/>
              </a:cxn>
              <a:cxn ang="T11">
                <a:pos x="T6" y="T7"/>
              </a:cxn>
            </a:cxnLst>
            <a:rect l="T12" t="T13" r="T14" b="T15"/>
            <a:pathLst>
              <a:path w="3600" h="576">
                <a:moveTo>
                  <a:pt x="0" y="0"/>
                </a:moveTo>
                <a:lnTo>
                  <a:pt x="1248" y="0"/>
                </a:lnTo>
                <a:lnTo>
                  <a:pt x="2400" y="576"/>
                </a:lnTo>
                <a:lnTo>
                  <a:pt x="3600" y="576"/>
                </a:lnTo>
              </a:path>
            </a:pathLst>
          </a:custGeom>
          <a:noFill/>
          <a:ln w="19050">
            <a:solidFill>
              <a:srgbClr val="0000FF"/>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sp>
        <p:nvSpPr>
          <p:cNvPr id="62480" name="Freeform 36"/>
          <p:cNvSpPr>
            <a:spLocks/>
          </p:cNvSpPr>
          <p:nvPr/>
        </p:nvSpPr>
        <p:spPr bwMode="auto">
          <a:xfrm>
            <a:off x="1301750" y="4273550"/>
            <a:ext cx="5791200" cy="838200"/>
          </a:xfrm>
          <a:custGeom>
            <a:avLst/>
            <a:gdLst>
              <a:gd name="T0" fmla="*/ 0 w 3648"/>
              <a:gd name="T1" fmla="*/ 0 h 528"/>
              <a:gd name="T2" fmla="*/ 2147483647 w 3648"/>
              <a:gd name="T3" fmla="*/ 0 h 528"/>
              <a:gd name="T4" fmla="*/ 2147483647 w 3648"/>
              <a:gd name="T5" fmla="*/ 2147483647 h 528"/>
              <a:gd name="T6" fmla="*/ 2147483647 w 3648"/>
              <a:gd name="T7" fmla="*/ 2147483647 h 528"/>
              <a:gd name="T8" fmla="*/ 0 60000 65536"/>
              <a:gd name="T9" fmla="*/ 0 60000 65536"/>
              <a:gd name="T10" fmla="*/ 0 60000 65536"/>
              <a:gd name="T11" fmla="*/ 0 60000 65536"/>
              <a:gd name="T12" fmla="*/ 0 w 3648"/>
              <a:gd name="T13" fmla="*/ 0 h 528"/>
              <a:gd name="T14" fmla="*/ 3648 w 3648"/>
              <a:gd name="T15" fmla="*/ 528 h 528"/>
            </a:gdLst>
            <a:ahLst/>
            <a:cxnLst>
              <a:cxn ang="T8">
                <a:pos x="T0" y="T1"/>
              </a:cxn>
              <a:cxn ang="T9">
                <a:pos x="T2" y="T3"/>
              </a:cxn>
              <a:cxn ang="T10">
                <a:pos x="T4" y="T5"/>
              </a:cxn>
              <a:cxn ang="T11">
                <a:pos x="T6" y="T7"/>
              </a:cxn>
            </a:cxnLst>
            <a:rect l="T12" t="T13" r="T14" b="T15"/>
            <a:pathLst>
              <a:path w="3648" h="528">
                <a:moveTo>
                  <a:pt x="0" y="0"/>
                </a:moveTo>
                <a:lnTo>
                  <a:pt x="1248" y="0"/>
                </a:lnTo>
                <a:lnTo>
                  <a:pt x="2448" y="528"/>
                </a:lnTo>
                <a:lnTo>
                  <a:pt x="3648" y="528"/>
                </a:lnTo>
              </a:path>
            </a:pathLst>
          </a:custGeom>
          <a:noFill/>
          <a:ln w="19050">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sp>
        <p:nvSpPr>
          <p:cNvPr id="62481" name="Rectangle 37"/>
          <p:cNvSpPr>
            <a:spLocks noChangeArrowheads="1"/>
          </p:cNvSpPr>
          <p:nvPr/>
        </p:nvSpPr>
        <p:spPr bwMode="auto">
          <a:xfrm>
            <a:off x="3683000" y="2520950"/>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rgbClr val="000000"/>
                </a:solidFill>
                <a:latin typeface="Arial" charset="0"/>
              </a:rPr>
              <a:t>node</a:t>
            </a:r>
            <a:endParaRPr lang="en-US" altLang="x-none" sz="1800">
              <a:latin typeface="Arial" charset="0"/>
            </a:endParaRPr>
          </a:p>
        </p:txBody>
      </p:sp>
      <p:sp>
        <p:nvSpPr>
          <p:cNvPr id="62482" name="Rectangle 38"/>
          <p:cNvSpPr>
            <a:spLocks noChangeArrowheads="1"/>
          </p:cNvSpPr>
          <p:nvPr/>
        </p:nvSpPr>
        <p:spPr bwMode="auto">
          <a:xfrm>
            <a:off x="1606550" y="3206750"/>
            <a:ext cx="304800" cy="152400"/>
          </a:xfrm>
          <a:prstGeom prst="rect">
            <a:avLst/>
          </a:prstGeom>
          <a:solidFill>
            <a:schemeClr val="accent2"/>
          </a:solidFill>
          <a:ln w="12700">
            <a:solidFill>
              <a:schemeClr val="tx2"/>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282663" name="Rectangle 39"/>
          <p:cNvSpPr>
            <a:spLocks noChangeArrowheads="1"/>
          </p:cNvSpPr>
          <p:nvPr/>
        </p:nvSpPr>
        <p:spPr bwMode="auto">
          <a:xfrm>
            <a:off x="3282950" y="3282950"/>
            <a:ext cx="1905000" cy="2133600"/>
          </a:xfrm>
          <a:prstGeom prst="rect">
            <a:avLst/>
          </a:prstGeom>
          <a:solidFill>
            <a:schemeClr val="bg1"/>
          </a:solidFill>
          <a:ln>
            <a:noFill/>
          </a:ln>
          <a:effectLst>
            <a:prstShdw prst="shdw17" dist="17961" dir="13500000">
              <a:srgbClr val="999999"/>
            </a:prstShdw>
          </a:effectLst>
          <a:extLs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sz="1600">
              <a:latin typeface="Arial" charset="0"/>
            </a:endParaRPr>
          </a:p>
        </p:txBody>
      </p:sp>
      <p:sp>
        <p:nvSpPr>
          <p:cNvPr id="62484" name="Rectangle 40"/>
          <p:cNvSpPr>
            <a:spLocks noChangeArrowheads="1"/>
          </p:cNvSpPr>
          <p:nvPr/>
        </p:nvSpPr>
        <p:spPr bwMode="auto">
          <a:xfrm>
            <a:off x="2444750" y="3206750"/>
            <a:ext cx="304800" cy="152400"/>
          </a:xfrm>
          <a:prstGeom prst="rect">
            <a:avLst/>
          </a:prstGeom>
          <a:solidFill>
            <a:schemeClr val="accent2"/>
          </a:solidFill>
          <a:ln w="12700">
            <a:solidFill>
              <a:schemeClr val="tx2"/>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85" name="Rectangle 41"/>
          <p:cNvSpPr>
            <a:spLocks noChangeArrowheads="1"/>
          </p:cNvSpPr>
          <p:nvPr/>
        </p:nvSpPr>
        <p:spPr bwMode="auto">
          <a:xfrm>
            <a:off x="4044950" y="4197350"/>
            <a:ext cx="457200" cy="152400"/>
          </a:xfrm>
          <a:prstGeom prst="rect">
            <a:avLst/>
          </a:prstGeom>
          <a:solidFill>
            <a:schemeClr val="accent2"/>
          </a:solidFill>
          <a:ln w="12700">
            <a:solidFill>
              <a:schemeClr val="tx2"/>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86" name="Rectangle 42"/>
          <p:cNvSpPr>
            <a:spLocks noChangeArrowheads="1"/>
          </p:cNvSpPr>
          <p:nvPr/>
        </p:nvSpPr>
        <p:spPr bwMode="auto">
          <a:xfrm>
            <a:off x="4578350" y="4197350"/>
            <a:ext cx="152400" cy="152400"/>
          </a:xfrm>
          <a:prstGeom prst="rect">
            <a:avLst/>
          </a:prstGeom>
          <a:solidFill>
            <a:schemeClr val="accent2"/>
          </a:solidFill>
          <a:ln w="12700">
            <a:solidFill>
              <a:schemeClr val="tx2"/>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87" name="Rectangle 43"/>
          <p:cNvSpPr>
            <a:spLocks noChangeArrowheads="1"/>
          </p:cNvSpPr>
          <p:nvPr/>
        </p:nvSpPr>
        <p:spPr bwMode="auto">
          <a:xfrm>
            <a:off x="4806950" y="4197350"/>
            <a:ext cx="304800" cy="152400"/>
          </a:xfrm>
          <a:prstGeom prst="rect">
            <a:avLst/>
          </a:prstGeom>
          <a:solidFill>
            <a:schemeClr val="accent2"/>
          </a:solidFill>
          <a:ln w="12700">
            <a:solidFill>
              <a:schemeClr val="tx2"/>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88" name="Rectangle 44"/>
          <p:cNvSpPr>
            <a:spLocks noChangeArrowheads="1"/>
          </p:cNvSpPr>
          <p:nvPr/>
        </p:nvSpPr>
        <p:spPr bwMode="auto">
          <a:xfrm>
            <a:off x="5873750" y="4197350"/>
            <a:ext cx="304800" cy="152400"/>
          </a:xfrm>
          <a:prstGeom prst="rect">
            <a:avLst/>
          </a:prstGeom>
          <a:solidFill>
            <a:schemeClr val="accent2"/>
          </a:solidFill>
          <a:ln w="12700">
            <a:solidFill>
              <a:schemeClr val="tx2"/>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89" name="Rectangle 45"/>
          <p:cNvSpPr>
            <a:spLocks noChangeArrowheads="1"/>
          </p:cNvSpPr>
          <p:nvPr/>
        </p:nvSpPr>
        <p:spPr bwMode="auto">
          <a:xfrm>
            <a:off x="1987550" y="4197350"/>
            <a:ext cx="304800" cy="152400"/>
          </a:xfrm>
          <a:prstGeom prst="rect">
            <a:avLst/>
          </a:prstGeom>
          <a:solidFill>
            <a:schemeClr val="tx1"/>
          </a:solidFill>
          <a:ln w="12700">
            <a:solidFill>
              <a:schemeClr val="tx1"/>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90" name="Rectangle 46"/>
          <p:cNvSpPr>
            <a:spLocks noChangeArrowheads="1"/>
          </p:cNvSpPr>
          <p:nvPr/>
        </p:nvSpPr>
        <p:spPr bwMode="auto">
          <a:xfrm>
            <a:off x="4883150" y="5111750"/>
            <a:ext cx="304800" cy="152400"/>
          </a:xfrm>
          <a:prstGeom prst="rect">
            <a:avLst/>
          </a:prstGeom>
          <a:solidFill>
            <a:schemeClr val="tx1"/>
          </a:solidFill>
          <a:ln w="12700">
            <a:solidFill>
              <a:schemeClr val="tx1"/>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91" name="Rectangle 47"/>
          <p:cNvSpPr>
            <a:spLocks noChangeArrowheads="1"/>
          </p:cNvSpPr>
          <p:nvPr/>
        </p:nvSpPr>
        <p:spPr bwMode="auto">
          <a:xfrm>
            <a:off x="5264150" y="5111750"/>
            <a:ext cx="304800" cy="152400"/>
          </a:xfrm>
          <a:prstGeom prst="rect">
            <a:avLst/>
          </a:prstGeom>
          <a:solidFill>
            <a:schemeClr val="tx1"/>
          </a:solidFill>
          <a:ln w="12700">
            <a:solidFill>
              <a:schemeClr val="tx1"/>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92" name="Rectangle 48"/>
          <p:cNvSpPr>
            <a:spLocks noChangeArrowheads="1"/>
          </p:cNvSpPr>
          <p:nvPr/>
        </p:nvSpPr>
        <p:spPr bwMode="auto">
          <a:xfrm>
            <a:off x="6407150" y="5111750"/>
            <a:ext cx="304800" cy="152400"/>
          </a:xfrm>
          <a:prstGeom prst="rect">
            <a:avLst/>
          </a:prstGeom>
          <a:solidFill>
            <a:schemeClr val="tx1"/>
          </a:solidFill>
          <a:ln w="12700">
            <a:solidFill>
              <a:schemeClr val="tx1"/>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93" name="Rectangle 49"/>
          <p:cNvSpPr>
            <a:spLocks noChangeArrowheads="1"/>
          </p:cNvSpPr>
          <p:nvPr/>
        </p:nvSpPr>
        <p:spPr bwMode="auto">
          <a:xfrm>
            <a:off x="1606550" y="5111750"/>
            <a:ext cx="304800" cy="152400"/>
          </a:xfrm>
          <a:prstGeom prst="rect">
            <a:avLst/>
          </a:prstGeom>
          <a:solidFill>
            <a:srgbClr val="FF0000"/>
          </a:solidFill>
          <a:ln w="12700">
            <a:solidFill>
              <a:srgbClr val="FF0000"/>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94" name="Rectangle 50"/>
          <p:cNvSpPr>
            <a:spLocks noChangeArrowheads="1"/>
          </p:cNvSpPr>
          <p:nvPr/>
        </p:nvSpPr>
        <p:spPr bwMode="auto">
          <a:xfrm>
            <a:off x="2520950" y="5111750"/>
            <a:ext cx="304800" cy="152400"/>
          </a:xfrm>
          <a:prstGeom prst="rect">
            <a:avLst/>
          </a:prstGeom>
          <a:solidFill>
            <a:srgbClr val="FF0000"/>
          </a:solidFill>
          <a:ln w="12700">
            <a:solidFill>
              <a:srgbClr val="FF0000"/>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95" name="Rectangle 51"/>
          <p:cNvSpPr>
            <a:spLocks noChangeArrowheads="1"/>
          </p:cNvSpPr>
          <p:nvPr/>
        </p:nvSpPr>
        <p:spPr bwMode="auto">
          <a:xfrm>
            <a:off x="4425950" y="3282950"/>
            <a:ext cx="304800" cy="152400"/>
          </a:xfrm>
          <a:prstGeom prst="rect">
            <a:avLst/>
          </a:prstGeom>
          <a:solidFill>
            <a:srgbClr val="FF0000"/>
          </a:solidFill>
          <a:ln w="12700">
            <a:solidFill>
              <a:srgbClr val="FF0000"/>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96" name="Rectangle 52"/>
          <p:cNvSpPr>
            <a:spLocks noChangeArrowheads="1"/>
          </p:cNvSpPr>
          <p:nvPr/>
        </p:nvSpPr>
        <p:spPr bwMode="auto">
          <a:xfrm>
            <a:off x="4806950" y="3282950"/>
            <a:ext cx="304800" cy="152400"/>
          </a:xfrm>
          <a:prstGeom prst="rect">
            <a:avLst/>
          </a:prstGeom>
          <a:solidFill>
            <a:srgbClr val="FF0000"/>
          </a:solidFill>
          <a:ln w="12700">
            <a:solidFill>
              <a:srgbClr val="FF0000"/>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97" name="Rectangle 53"/>
          <p:cNvSpPr>
            <a:spLocks noChangeArrowheads="1"/>
          </p:cNvSpPr>
          <p:nvPr/>
        </p:nvSpPr>
        <p:spPr bwMode="auto">
          <a:xfrm>
            <a:off x="6330950" y="3206750"/>
            <a:ext cx="304800" cy="152400"/>
          </a:xfrm>
          <a:prstGeom prst="rect">
            <a:avLst/>
          </a:prstGeom>
          <a:solidFill>
            <a:srgbClr val="FF0000"/>
          </a:solidFill>
          <a:ln w="12700">
            <a:solidFill>
              <a:srgbClr val="FF0000"/>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98" name="Rectangle 54"/>
          <p:cNvSpPr>
            <a:spLocks noChangeArrowheads="1"/>
          </p:cNvSpPr>
          <p:nvPr/>
        </p:nvSpPr>
        <p:spPr bwMode="auto">
          <a:xfrm>
            <a:off x="2063750" y="5111750"/>
            <a:ext cx="304800" cy="152400"/>
          </a:xfrm>
          <a:prstGeom prst="rect">
            <a:avLst/>
          </a:prstGeom>
          <a:solidFill>
            <a:schemeClr val="accent1"/>
          </a:solidFill>
          <a:ln w="12700">
            <a:solidFill>
              <a:schemeClr val="accent1"/>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499" name="Rectangle 55"/>
          <p:cNvSpPr>
            <a:spLocks noChangeArrowheads="1"/>
          </p:cNvSpPr>
          <p:nvPr/>
        </p:nvSpPr>
        <p:spPr bwMode="auto">
          <a:xfrm>
            <a:off x="4654550" y="5111750"/>
            <a:ext cx="152400" cy="152400"/>
          </a:xfrm>
          <a:prstGeom prst="rect">
            <a:avLst/>
          </a:prstGeom>
          <a:solidFill>
            <a:schemeClr val="accent1"/>
          </a:solidFill>
          <a:ln w="12700">
            <a:solidFill>
              <a:schemeClr val="accent1"/>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500" name="Rectangle 56"/>
          <p:cNvSpPr>
            <a:spLocks noChangeArrowheads="1"/>
          </p:cNvSpPr>
          <p:nvPr/>
        </p:nvSpPr>
        <p:spPr bwMode="auto">
          <a:xfrm>
            <a:off x="4197350" y="5111750"/>
            <a:ext cx="381000" cy="152400"/>
          </a:xfrm>
          <a:prstGeom prst="rect">
            <a:avLst/>
          </a:prstGeom>
          <a:solidFill>
            <a:schemeClr val="accent1"/>
          </a:solidFill>
          <a:ln w="12700">
            <a:solidFill>
              <a:schemeClr val="accent1"/>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501" name="Rectangle 57"/>
          <p:cNvSpPr>
            <a:spLocks noChangeArrowheads="1"/>
          </p:cNvSpPr>
          <p:nvPr/>
        </p:nvSpPr>
        <p:spPr bwMode="auto">
          <a:xfrm>
            <a:off x="5873750" y="5111750"/>
            <a:ext cx="304800" cy="152400"/>
          </a:xfrm>
          <a:prstGeom prst="rect">
            <a:avLst/>
          </a:prstGeom>
          <a:solidFill>
            <a:schemeClr val="accent1"/>
          </a:solidFill>
          <a:ln w="12700">
            <a:solidFill>
              <a:schemeClr val="accent1"/>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62502" name="Text Box 58"/>
          <p:cNvSpPr txBox="1">
            <a:spLocks noChangeArrowheads="1"/>
          </p:cNvSpPr>
          <p:nvPr/>
        </p:nvSpPr>
        <p:spPr bwMode="auto">
          <a:xfrm>
            <a:off x="3586163" y="2978150"/>
            <a:ext cx="9159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60" tIns="44438" rIns="90460" bIns="44438">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600">
                <a:latin typeface="Arial" charset="0"/>
              </a:rPr>
              <a:t>Memory</a:t>
            </a:r>
          </a:p>
        </p:txBody>
      </p:sp>
      <p:sp>
        <p:nvSpPr>
          <p:cNvPr id="62503" name="Rectangle 40"/>
          <p:cNvSpPr>
            <a:spLocks noChangeArrowheads="1"/>
          </p:cNvSpPr>
          <p:nvPr/>
        </p:nvSpPr>
        <p:spPr bwMode="auto">
          <a:xfrm>
            <a:off x="2444750" y="4197350"/>
            <a:ext cx="304800" cy="152400"/>
          </a:xfrm>
          <a:prstGeom prst="rect">
            <a:avLst/>
          </a:prstGeom>
          <a:solidFill>
            <a:schemeClr val="accent2"/>
          </a:solidFill>
          <a:ln w="12700">
            <a:solidFill>
              <a:schemeClr val="tx2"/>
            </a:solidFill>
            <a:miter lim="800000"/>
            <a:headEnd/>
            <a:tailEnd/>
          </a:ln>
        </p:spPr>
        <p:txBody>
          <a:bodyPr wrap="none" lIns="90488" tIns="44450" rIns="90488" bIns="44450"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371CCA45-0CB4-B445-83AD-869BAC05E6FB}" type="slidenum">
              <a:rPr lang="en-US" altLang="x-none" sz="1200">
                <a:latin typeface="Tahoma" charset="0"/>
              </a:rPr>
              <a:pPr/>
              <a:t>64</a:t>
            </a:fld>
            <a:endParaRPr lang="en-US" altLang="x-none" sz="1200">
              <a:latin typeface="Tahoma" charset="0"/>
            </a:endParaRPr>
          </a:p>
        </p:txBody>
      </p:sp>
      <p:sp>
        <p:nvSpPr>
          <p:cNvPr id="64514"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64515"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chemeClr val="accent2"/>
              </a:buClr>
              <a:buSzPct val="85000"/>
              <a:buFont typeface="Wingdings" charset="2"/>
              <a:buChar char="q"/>
            </a:pPr>
            <a:r>
              <a:rPr lang="en-US" altLang="x-none" sz="2800" dirty="0"/>
              <a:t>A taxonomy of communication networks</a:t>
            </a:r>
          </a:p>
          <a:p>
            <a:pPr marL="800100" lvl="1" indent="-342900" algn="l">
              <a:spcBef>
                <a:spcPct val="20000"/>
              </a:spcBef>
              <a:buClr>
                <a:schemeClr val="accent2"/>
              </a:buClr>
              <a:buSzPct val="85000"/>
              <a:buFont typeface="Courier New" panose="02070309020205020404" pitchFamily="49" charset="0"/>
              <a:buChar char="o"/>
            </a:pPr>
            <a:r>
              <a:rPr lang="en-US" altLang="x-none" sz="2400" dirty="0"/>
              <a:t>circuit switched networks</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t>packet switched networks</a:t>
            </a:r>
          </a:p>
          <a:p>
            <a:pPr lvl="1" algn="l">
              <a:spcBef>
                <a:spcPct val="20000"/>
              </a:spcBef>
              <a:buClr>
                <a:srgbClr val="C00000"/>
              </a:buClr>
              <a:buSzPct val="75000"/>
              <a:buFont typeface="Wingdings" charset="2"/>
              <a:buChar char="Ø"/>
            </a:pPr>
            <a:r>
              <a:rPr lang="en-US" altLang="x-none" sz="2400" i="1" dirty="0">
                <a:solidFill>
                  <a:srgbClr val="C00000"/>
                </a:solidFill>
              </a:rPr>
              <a:t>circuit switching vs. packet switching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75BA06A9-08A7-4843-AFCE-6491C8E6F112}" type="slidenum">
              <a:rPr lang="en-US" altLang="x-none" sz="1200">
                <a:latin typeface="Tahoma" charset="0"/>
              </a:rPr>
              <a:pPr/>
              <a:t>65</a:t>
            </a:fld>
            <a:endParaRPr lang="en-US" altLang="x-none" sz="1200">
              <a:latin typeface="Tahoma" charset="0"/>
            </a:endParaRPr>
          </a:p>
        </p:txBody>
      </p:sp>
      <p:sp>
        <p:nvSpPr>
          <p:cNvPr id="66562" name="Rectangle 4"/>
          <p:cNvSpPr>
            <a:spLocks noChangeArrowheads="1"/>
          </p:cNvSpPr>
          <p:nvPr/>
        </p:nvSpPr>
        <p:spPr bwMode="auto">
          <a:xfrm>
            <a:off x="533400" y="228600"/>
            <a:ext cx="800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3200" u="sng">
                <a:solidFill>
                  <a:schemeClr val="accent2"/>
                </a:solidFill>
              </a:rPr>
              <a:t>Packet Switching vs. Circuit Switching</a:t>
            </a:r>
            <a:endParaRPr lang="en-US" altLang="x-none" sz="4000" u="sng">
              <a:solidFill>
                <a:schemeClr val="accent2"/>
              </a:solidFill>
            </a:endParaRPr>
          </a:p>
        </p:txBody>
      </p:sp>
      <p:sp>
        <p:nvSpPr>
          <p:cNvPr id="66563" name="Rectangle 5"/>
          <p:cNvSpPr>
            <a:spLocks noChangeArrowheads="1"/>
          </p:cNvSpPr>
          <p:nvPr/>
        </p:nvSpPr>
        <p:spPr bwMode="auto">
          <a:xfrm>
            <a:off x="463550" y="1606550"/>
            <a:ext cx="83121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75000"/>
              <a:buFont typeface="Wingdings" charset="2"/>
              <a:buChar char="q"/>
            </a:pPr>
            <a:r>
              <a:rPr lang="en-US" altLang="x-none" sz="3200" dirty="0"/>
              <a:t>The early history of the Internet was a heated debate between Packet Switching and Circuit Switching</a:t>
            </a:r>
          </a:p>
          <a:p>
            <a:pPr marL="914400" lvl="1" indent="-457200" algn="l">
              <a:spcBef>
                <a:spcPct val="20000"/>
              </a:spcBef>
              <a:buClr>
                <a:schemeClr val="accent2"/>
              </a:buClr>
              <a:buSzPct val="75000"/>
              <a:buFont typeface="Courier New" panose="02070309020205020404" pitchFamily="49" charset="0"/>
              <a:buChar char="o"/>
            </a:pPr>
            <a:r>
              <a:rPr lang="en-US" altLang="x-none" sz="3200" dirty="0"/>
              <a:t>the telephone network </a:t>
            </a:r>
            <a:br>
              <a:rPr lang="en-US" altLang="x-none" sz="3200" dirty="0"/>
            </a:br>
            <a:r>
              <a:rPr lang="en-US" altLang="x-none" sz="3200" dirty="0"/>
              <a:t>was the dominant network</a:t>
            </a:r>
          </a:p>
          <a:p>
            <a:pPr algn="l">
              <a:spcBef>
                <a:spcPct val="20000"/>
              </a:spcBef>
              <a:buClr>
                <a:schemeClr val="accent2"/>
              </a:buClr>
              <a:buSzPct val="85000"/>
              <a:buFont typeface="ZapfDingbats" charset="0"/>
              <a:buChar char="r"/>
            </a:pPr>
            <a:endParaRPr lang="en-US" altLang="zh-CN" sz="3200" dirty="0">
              <a:ea typeface="宋体" charset="-122"/>
            </a:endParaRPr>
          </a:p>
          <a:p>
            <a:pPr marL="457200" indent="-457200" algn="l">
              <a:spcBef>
                <a:spcPct val="20000"/>
              </a:spcBef>
              <a:buClr>
                <a:schemeClr val="accent2"/>
              </a:buClr>
              <a:buSzPct val="85000"/>
              <a:buFont typeface="Wingdings" pitchFamily="2" charset="2"/>
              <a:buChar char="q"/>
            </a:pPr>
            <a:r>
              <a:rPr lang="en-US" altLang="zh-CN" sz="3200" dirty="0">
                <a:ea typeface="宋体" charset="-122"/>
              </a:rPr>
              <a:t>Need to compare packet switching with circuit switching</a:t>
            </a:r>
            <a:endParaRPr lang="en-US" altLang="x-none" sz="3200" dirty="0"/>
          </a:p>
        </p:txBody>
      </p:sp>
      <p:sp>
        <p:nvSpPr>
          <p:cNvPr id="66564" name="Rectangle 6"/>
          <p:cNvSpPr>
            <a:spLocks noChangeArrowheads="1"/>
          </p:cNvSpPr>
          <p:nvPr/>
        </p:nvSpPr>
        <p:spPr bwMode="auto">
          <a:xfrm>
            <a:off x="996950" y="1377950"/>
            <a:ext cx="7620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ZapfDingbats" charset="0"/>
              <a:buNone/>
            </a:pPr>
            <a:endParaRPr lang="x-none" altLang="x-none" sz="2000"/>
          </a:p>
        </p:txBody>
      </p:sp>
      <p:pic>
        <p:nvPicPr>
          <p:cNvPr id="6656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30950" y="2901950"/>
            <a:ext cx="2252663"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3"/>
          <p:cNvSpPr>
            <a:spLocks noGrp="1"/>
          </p:cNvSpPr>
          <p:nvPr>
            <p:ph type="title"/>
          </p:nvPr>
        </p:nvSpPr>
        <p:spPr/>
        <p:txBody>
          <a:bodyPr/>
          <a:lstStyle/>
          <a:p>
            <a:r>
              <a:rPr lang="en-US" altLang="x-none" sz="3200">
                <a:ea typeface="ＭＳ Ｐゴシック" charset="-128"/>
              </a:rPr>
              <a:t>Circuit Switching vs. Packet Switching</a:t>
            </a:r>
          </a:p>
        </p:txBody>
      </p:sp>
      <p:sp>
        <p:nvSpPr>
          <p:cNvPr id="7065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E7B35AAC-81CF-4A4E-B14B-9AD528FFB3F8}" type="slidenum">
              <a:rPr lang="en-US" altLang="x-none" sz="1200">
                <a:latin typeface="Tahoma" charset="0"/>
              </a:rPr>
              <a:pPr/>
              <a:t>66</a:t>
            </a:fld>
            <a:endParaRPr lang="en-US" altLang="x-none" sz="1200">
              <a:latin typeface="Tahoma"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81572221"/>
              </p:ext>
            </p:extLst>
          </p:nvPr>
        </p:nvGraphicFramePr>
        <p:xfrm>
          <a:off x="692150" y="1620838"/>
          <a:ext cx="7696200" cy="4877752"/>
        </p:xfrm>
        <a:graphic>
          <a:graphicData uri="http://schemas.openxmlformats.org/drawingml/2006/table">
            <a:tbl>
              <a:tblPr/>
              <a:tblGrid>
                <a:gridCol w="2209800">
                  <a:extLst>
                    <a:ext uri="{9D8B030D-6E8A-4147-A177-3AD203B41FA5}">
                      <a16:colId xmlns:a16="http://schemas.microsoft.com/office/drawing/2014/main" val="20000"/>
                    </a:ext>
                  </a:extLst>
                </a:gridCol>
                <a:gridCol w="2478088">
                  <a:extLst>
                    <a:ext uri="{9D8B030D-6E8A-4147-A177-3AD203B41FA5}">
                      <a16:colId xmlns:a16="http://schemas.microsoft.com/office/drawing/2014/main" val="20001"/>
                    </a:ext>
                  </a:extLst>
                </a:gridCol>
                <a:gridCol w="3008312">
                  <a:extLst>
                    <a:ext uri="{9D8B030D-6E8A-4147-A177-3AD203B41FA5}">
                      <a16:colId xmlns:a16="http://schemas.microsoft.com/office/drawing/2014/main" val="20002"/>
                    </a:ext>
                  </a:extLst>
                </a:gridCol>
              </a:tblGrid>
              <a:tr h="822325">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x-none" altLang="x-none" sz="1800" b="1" i="0" u="none" strike="noStrike" cap="none" normalizeH="0" baseline="0">
                        <a:ln>
                          <a:noFill/>
                        </a:ln>
                        <a:solidFill>
                          <a:srgbClr val="FFFFFF"/>
                        </a:solidFill>
                        <a:effectLst/>
                        <a:latin typeface="Comic Sans MS"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rgbClr val="FFFFFF"/>
                          </a:solidFill>
                          <a:effectLst/>
                          <a:latin typeface="Comic Sans MS" charset="0"/>
                          <a:ea typeface="ＭＳ Ｐゴシック" charset="-128"/>
                        </a:rPr>
                        <a:t>circuit switching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rgbClr val="FFFFFF"/>
                          </a:solidFill>
                          <a:effectLst/>
                          <a:latin typeface="Comic Sans MS" charset="0"/>
                          <a:ea typeface="ＭＳ Ｐゴシック" charset="-128"/>
                        </a:rPr>
                        <a:t>packet </a:t>
                      </a:r>
                      <a:br>
                        <a:rPr kumimoji="0" lang="en-US" altLang="x-none" sz="2400" b="1" i="0" u="none" strike="noStrike" cap="none" normalizeH="0" baseline="0">
                          <a:ln>
                            <a:noFill/>
                          </a:ln>
                          <a:solidFill>
                            <a:srgbClr val="FFFFFF"/>
                          </a:solidFill>
                          <a:effectLst/>
                          <a:latin typeface="Comic Sans MS" charset="0"/>
                          <a:ea typeface="ＭＳ Ｐゴシック" charset="-128"/>
                        </a:rPr>
                      </a:br>
                      <a:r>
                        <a:rPr kumimoji="0" lang="en-US" altLang="x-none" sz="2400" b="1" i="0" u="none" strike="noStrike" cap="none" normalizeH="0" baseline="0">
                          <a:ln>
                            <a:noFill/>
                          </a:ln>
                          <a:solidFill>
                            <a:srgbClr val="FFFFFF"/>
                          </a:solidFill>
                          <a:effectLst/>
                          <a:latin typeface="Comic Sans MS" charset="0"/>
                          <a:ea typeface="ＭＳ Ｐゴシック" charset="-128"/>
                        </a:rPr>
                        <a:t>switching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33400">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resource usage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dirty="0">
                          <a:ln>
                            <a:noFill/>
                          </a:ln>
                          <a:solidFill>
                            <a:srgbClr val="000000"/>
                          </a:solidFill>
                          <a:effectLst/>
                          <a:latin typeface="Comic Sans MS" charset="0"/>
                          <a:ea typeface="ＭＳ Ｐゴシック" charset="-128"/>
                        </a:rPr>
                        <a:t>use a single partition bandwidth</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dirty="0">
                          <a:ln>
                            <a:noFill/>
                          </a:ln>
                          <a:solidFill>
                            <a:srgbClr val="000000"/>
                          </a:solidFill>
                          <a:effectLst/>
                          <a:latin typeface="Comic Sans MS" charset="0"/>
                          <a:ea typeface="ＭＳ Ｐゴシック" charset="-128"/>
                        </a:rPr>
                        <a:t>use whole link bandwidth</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1"/>
                  </a:ext>
                </a:extLst>
              </a:tr>
              <a:tr h="732508">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reservation/setup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dirty="0">
                          <a:ln>
                            <a:noFill/>
                          </a:ln>
                          <a:solidFill>
                            <a:srgbClr val="000000"/>
                          </a:solidFill>
                          <a:effectLst/>
                          <a:latin typeface="Comic Sans MS" charset="0"/>
                          <a:ea typeface="ＭＳ Ｐゴシック" charset="-128"/>
                        </a:rPr>
                        <a:t>need reservation </a:t>
                      </a:r>
                      <a:br>
                        <a:rPr kumimoji="0" lang="en-US" altLang="x-none" sz="1800" b="0" i="0" u="none" strike="noStrike" cap="none" normalizeH="0" baseline="0" dirty="0">
                          <a:ln>
                            <a:noFill/>
                          </a:ln>
                          <a:solidFill>
                            <a:srgbClr val="000000"/>
                          </a:solidFill>
                          <a:effectLst/>
                          <a:latin typeface="Comic Sans MS" charset="0"/>
                          <a:ea typeface="ＭＳ Ｐゴシック" charset="-128"/>
                        </a:rPr>
                      </a:br>
                      <a:r>
                        <a:rPr kumimoji="0" lang="en-US" altLang="x-none" sz="1800" b="0" i="0" u="none" strike="noStrike" cap="none" normalizeH="0" baseline="0" dirty="0">
                          <a:ln>
                            <a:noFill/>
                          </a:ln>
                          <a:solidFill>
                            <a:srgbClr val="000000"/>
                          </a:solidFill>
                          <a:effectLst/>
                          <a:latin typeface="Comic Sans MS" charset="0"/>
                          <a:ea typeface="ＭＳ Ｐゴシック" charset="-128"/>
                        </a:rPr>
                        <a:t>(setup delay)</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no reservation</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2"/>
                  </a:ext>
                </a:extLst>
              </a:tr>
              <a:tr h="639763">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resource contention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busy signal </a:t>
                      </a:r>
                      <a:br>
                        <a:rPr kumimoji="0" lang="en-US" altLang="x-none" sz="1800" b="0" i="0" u="none" strike="noStrike" cap="none" normalizeH="0" baseline="0">
                          <a:ln>
                            <a:noFill/>
                          </a:ln>
                          <a:solidFill>
                            <a:srgbClr val="000000"/>
                          </a:solidFill>
                          <a:effectLst/>
                          <a:latin typeface="Comic Sans MS" charset="0"/>
                          <a:ea typeface="ＭＳ Ｐゴシック" charset="-128"/>
                        </a:rPr>
                      </a:br>
                      <a:r>
                        <a:rPr kumimoji="0" lang="en-US" altLang="x-none" sz="1800" b="0" i="0" u="none" strike="noStrike" cap="none" normalizeH="0" baseline="0">
                          <a:ln>
                            <a:noFill/>
                          </a:ln>
                          <a:solidFill>
                            <a:srgbClr val="000000"/>
                          </a:solidFill>
                          <a:effectLst/>
                          <a:latin typeface="Comic Sans MS" charset="0"/>
                          <a:ea typeface="ＭＳ Ｐゴシック" charset="-128"/>
                        </a:rPr>
                        <a:t>(session loss)</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congestion (long delay and packet losses)</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3"/>
                  </a:ext>
                </a:extLst>
              </a:tr>
              <a:tr h="427038">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dirty="0">
                          <a:ln>
                            <a:noFill/>
                          </a:ln>
                          <a:solidFill>
                            <a:srgbClr val="000000"/>
                          </a:solidFill>
                          <a:effectLst/>
                          <a:latin typeface="Comic Sans MS" charset="0"/>
                          <a:ea typeface="ＭＳ Ｐゴシック" charset="-128"/>
                        </a:rPr>
                        <a:t>charging</a:t>
                      </a:r>
                      <a:br>
                        <a:rPr kumimoji="0" lang="en-US" altLang="x-none" sz="1800" b="0" i="0" u="none" strike="noStrike" cap="none" normalizeH="0" baseline="0" dirty="0">
                          <a:ln>
                            <a:noFill/>
                          </a:ln>
                          <a:solidFill>
                            <a:srgbClr val="000000"/>
                          </a:solidFill>
                          <a:effectLst/>
                          <a:latin typeface="Comic Sans MS" charset="0"/>
                          <a:ea typeface="ＭＳ Ｐゴシック" charset="-128"/>
                        </a:rPr>
                      </a:br>
                      <a:endParaRPr kumimoji="0" lang="en-US" altLang="x-none" sz="1800" b="0" i="0" u="none" strike="noStrike" cap="none" normalizeH="0" baseline="0" dirty="0">
                        <a:ln>
                          <a:noFill/>
                        </a:ln>
                        <a:solidFill>
                          <a:srgbClr val="000000"/>
                        </a:solidFill>
                        <a:effectLst/>
                        <a:latin typeface="Comic Sans MS"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time</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packet</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extLst>
                  <a:ext uri="{0D108BD9-81ED-4DB2-BD59-A6C34878D82A}">
                    <a16:rowId xmlns:a16="http://schemas.microsoft.com/office/drawing/2014/main" val="10004"/>
                  </a:ext>
                </a:extLst>
              </a:tr>
              <a:tr h="365125">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dirty="0">
                          <a:ln>
                            <a:noFill/>
                          </a:ln>
                          <a:solidFill>
                            <a:srgbClr val="000000"/>
                          </a:solidFill>
                          <a:effectLst/>
                          <a:latin typeface="Comic Sans MS" charset="0"/>
                          <a:ea typeface="ＭＳ Ｐゴシック" charset="-128"/>
                        </a:rPr>
                        <a:t>header</a:t>
                      </a:r>
                      <a:br>
                        <a:rPr kumimoji="0" lang="en-US" altLang="x-none" sz="1800" b="0" i="0" u="none" strike="noStrike" cap="none" normalizeH="0" baseline="0" dirty="0">
                          <a:ln>
                            <a:noFill/>
                          </a:ln>
                          <a:solidFill>
                            <a:srgbClr val="000000"/>
                          </a:solidFill>
                          <a:effectLst/>
                          <a:latin typeface="Comic Sans MS" charset="0"/>
                          <a:ea typeface="ＭＳ Ｐゴシック" charset="-128"/>
                        </a:rPr>
                      </a:br>
                      <a:endParaRPr kumimoji="0" lang="en-US" altLang="x-none" sz="1800" b="0" i="0" u="none" strike="noStrike" cap="none" normalizeH="0" baseline="0" dirty="0">
                        <a:ln>
                          <a:noFill/>
                        </a:ln>
                        <a:solidFill>
                          <a:srgbClr val="000000"/>
                        </a:solidFill>
                        <a:effectLst/>
                        <a:latin typeface="Comic Sans MS"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EF9F4"/>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dirty="0">
                          <a:ln>
                            <a:noFill/>
                          </a:ln>
                          <a:solidFill>
                            <a:srgbClr val="000000"/>
                          </a:solidFill>
                          <a:effectLst/>
                          <a:latin typeface="Comic Sans MS" charset="0"/>
                          <a:ea typeface="ＭＳ Ｐゴシック" charset="-128"/>
                        </a:rPr>
                        <a:t>no per-</a:t>
                      </a:r>
                      <a:r>
                        <a:rPr kumimoji="0" lang="en-US" altLang="x-none" sz="1800" b="0" i="0" u="none" strike="noStrike" cap="none" normalizeH="0" baseline="0" dirty="0" err="1">
                          <a:ln>
                            <a:noFill/>
                          </a:ln>
                          <a:solidFill>
                            <a:srgbClr val="000000"/>
                          </a:solidFill>
                          <a:effectLst/>
                          <a:latin typeface="Comic Sans MS" charset="0"/>
                          <a:ea typeface="ＭＳ Ｐゴシック" charset="-128"/>
                        </a:rPr>
                        <a:t>pkt</a:t>
                      </a:r>
                      <a:r>
                        <a:rPr kumimoji="0" lang="en-US" altLang="x-none" sz="1800" b="0" i="0" u="none" strike="noStrike" cap="none" normalizeH="0" baseline="0" dirty="0">
                          <a:ln>
                            <a:noFill/>
                          </a:ln>
                          <a:solidFill>
                            <a:srgbClr val="000000"/>
                          </a:solidFill>
                          <a:effectLst/>
                          <a:latin typeface="Comic Sans MS" charset="0"/>
                          <a:ea typeface="ＭＳ Ｐゴシック" charset="-128"/>
                        </a:rPr>
                        <a:t> header</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EF9F4"/>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per packet header</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EF9F4"/>
                    </a:solidFill>
                  </a:tcPr>
                </a:tc>
                <a:extLst>
                  <a:ext uri="{0D108BD9-81ED-4DB2-BD59-A6C34878D82A}">
                    <a16:rowId xmlns:a16="http://schemas.microsoft.com/office/drawing/2014/main" val="10005"/>
                  </a:ext>
                </a:extLst>
              </a:tr>
              <a:tr h="762000">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fast path processing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fast</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dirty="0">
                          <a:ln>
                            <a:noFill/>
                          </a:ln>
                          <a:solidFill>
                            <a:srgbClr val="000000"/>
                          </a:solidFill>
                          <a:effectLst/>
                          <a:latin typeface="Comic Sans MS" charset="0"/>
                          <a:ea typeface="ＭＳ Ｐゴシック" charset="-128"/>
                        </a:rPr>
                        <a:t>per packet processing</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extLst>
                  <a:ext uri="{0D108BD9-81ED-4DB2-BD59-A6C34878D82A}">
                    <a16:rowId xmlns:a16="http://schemas.microsoft.com/office/drawing/2014/main" val="10006"/>
                  </a:ext>
                </a:extLst>
              </a:tr>
            </a:tbl>
          </a:graphicData>
        </a:graphic>
      </p:graphicFrame>
      <p:sp>
        <p:nvSpPr>
          <p:cNvPr id="2" name="Rectangle 1"/>
          <p:cNvSpPr/>
          <p:nvPr/>
        </p:nvSpPr>
        <p:spPr bwMode="auto">
          <a:xfrm>
            <a:off x="2978150" y="2520950"/>
            <a:ext cx="5338762" cy="533400"/>
          </a:xfrm>
          <a:prstGeom prst="rect">
            <a:avLst/>
          </a:prstGeom>
          <a:solidFill>
            <a:schemeClr val="accent5">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Comic Sans MS" pitchFamily="66" charset="0"/>
            </a:endParaRPr>
          </a:p>
        </p:txBody>
      </p:sp>
      <p:sp>
        <p:nvSpPr>
          <p:cNvPr id="9" name="Rectangle 8"/>
          <p:cNvSpPr/>
          <p:nvPr/>
        </p:nvSpPr>
        <p:spPr bwMode="auto">
          <a:xfrm>
            <a:off x="2978147" y="5071951"/>
            <a:ext cx="5338763" cy="344599"/>
          </a:xfrm>
          <a:prstGeom prst="rect">
            <a:avLst/>
          </a:prstGeom>
          <a:solidFill>
            <a:schemeClr val="accent5">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Comic Sans MS" pitchFamily="66" charset="0"/>
            </a:endParaRPr>
          </a:p>
        </p:txBody>
      </p:sp>
      <p:sp>
        <p:nvSpPr>
          <p:cNvPr id="11" name="Rectangle 10"/>
          <p:cNvSpPr/>
          <p:nvPr/>
        </p:nvSpPr>
        <p:spPr bwMode="auto">
          <a:xfrm>
            <a:off x="2978149" y="3130550"/>
            <a:ext cx="5338763" cy="685800"/>
          </a:xfrm>
          <a:prstGeom prst="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Comic Sans MS" pitchFamily="66" charset="0"/>
            </a:endParaRPr>
          </a:p>
        </p:txBody>
      </p:sp>
      <p:sp>
        <p:nvSpPr>
          <p:cNvPr id="12" name="Rectangle 11"/>
          <p:cNvSpPr/>
          <p:nvPr/>
        </p:nvSpPr>
        <p:spPr bwMode="auto">
          <a:xfrm>
            <a:off x="2978150" y="3892550"/>
            <a:ext cx="5338762" cy="533400"/>
          </a:xfrm>
          <a:prstGeom prst="rect">
            <a:avLst/>
          </a:prstGeom>
          <a:solidFill>
            <a:schemeClr val="accent5">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Comic Sans MS" pitchFamily="66" charset="0"/>
            </a:endParaRPr>
          </a:p>
        </p:txBody>
      </p:sp>
      <p:sp>
        <p:nvSpPr>
          <p:cNvPr id="13" name="Rectangle 12"/>
          <p:cNvSpPr/>
          <p:nvPr/>
        </p:nvSpPr>
        <p:spPr bwMode="auto">
          <a:xfrm>
            <a:off x="2978148" y="4472784"/>
            <a:ext cx="5338763" cy="486566"/>
          </a:xfrm>
          <a:prstGeom prst="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Comic Sans MS" pitchFamily="66" charset="0"/>
            </a:endParaRPr>
          </a:p>
        </p:txBody>
      </p:sp>
      <p:sp>
        <p:nvSpPr>
          <p:cNvPr id="14" name="Rectangle 13"/>
          <p:cNvSpPr/>
          <p:nvPr/>
        </p:nvSpPr>
        <p:spPr bwMode="auto">
          <a:xfrm>
            <a:off x="2978146" y="5718699"/>
            <a:ext cx="5338763" cy="486566"/>
          </a:xfrm>
          <a:prstGeom prst="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a:ln>
                <a:noFill/>
              </a:ln>
              <a:solidFill>
                <a:schemeClr val="tx1"/>
              </a:solidFill>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1" grpId="0" animBg="1"/>
      <p:bldP spid="12" grpId="0" animBg="1"/>
      <p:bldP spid="13"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3"/>
          <p:cNvSpPr>
            <a:spLocks noGrp="1"/>
          </p:cNvSpPr>
          <p:nvPr>
            <p:ph type="title"/>
          </p:nvPr>
        </p:nvSpPr>
        <p:spPr/>
        <p:txBody>
          <a:bodyPr/>
          <a:lstStyle/>
          <a:p>
            <a:r>
              <a:rPr lang="en-US" altLang="x-none" sz="3200">
                <a:ea typeface="ＭＳ Ｐゴシック" charset="-128"/>
              </a:rPr>
              <a:t>Circuit Switching vs. Packet Switching</a:t>
            </a:r>
          </a:p>
        </p:txBody>
      </p:sp>
      <p:sp>
        <p:nvSpPr>
          <p:cNvPr id="7065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E7B35AAC-81CF-4A4E-B14B-9AD528FFB3F8}" type="slidenum">
              <a:rPr lang="en-US" altLang="x-none" sz="1200">
                <a:latin typeface="Tahoma" charset="0"/>
              </a:rPr>
              <a:pPr/>
              <a:t>67</a:t>
            </a:fld>
            <a:endParaRPr lang="en-US" altLang="x-none" sz="1200">
              <a:latin typeface="Tahoma" charset="0"/>
            </a:endParaRPr>
          </a:p>
        </p:txBody>
      </p:sp>
      <p:graphicFrame>
        <p:nvGraphicFramePr>
          <p:cNvPr id="3" name="Table 2"/>
          <p:cNvGraphicFramePr>
            <a:graphicFrameLocks noGrp="1"/>
          </p:cNvGraphicFramePr>
          <p:nvPr/>
        </p:nvGraphicFramePr>
        <p:xfrm>
          <a:off x="692150" y="1620838"/>
          <a:ext cx="7696200" cy="4297926"/>
        </p:xfrm>
        <a:graphic>
          <a:graphicData uri="http://schemas.openxmlformats.org/drawingml/2006/table">
            <a:tbl>
              <a:tblPr/>
              <a:tblGrid>
                <a:gridCol w="2209800">
                  <a:extLst>
                    <a:ext uri="{9D8B030D-6E8A-4147-A177-3AD203B41FA5}">
                      <a16:colId xmlns:a16="http://schemas.microsoft.com/office/drawing/2014/main" val="20000"/>
                    </a:ext>
                  </a:extLst>
                </a:gridCol>
                <a:gridCol w="2478088">
                  <a:extLst>
                    <a:ext uri="{9D8B030D-6E8A-4147-A177-3AD203B41FA5}">
                      <a16:colId xmlns:a16="http://schemas.microsoft.com/office/drawing/2014/main" val="20001"/>
                    </a:ext>
                  </a:extLst>
                </a:gridCol>
                <a:gridCol w="3008312">
                  <a:extLst>
                    <a:ext uri="{9D8B030D-6E8A-4147-A177-3AD203B41FA5}">
                      <a16:colId xmlns:a16="http://schemas.microsoft.com/office/drawing/2014/main" val="20002"/>
                    </a:ext>
                  </a:extLst>
                </a:gridCol>
              </a:tblGrid>
              <a:tr h="822325">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x-none" altLang="x-none" sz="1800" b="1" i="0" u="none" strike="noStrike" cap="none" normalizeH="0" baseline="0">
                        <a:ln>
                          <a:noFill/>
                        </a:ln>
                        <a:solidFill>
                          <a:srgbClr val="FFFFFF"/>
                        </a:solidFill>
                        <a:effectLst/>
                        <a:latin typeface="Comic Sans MS"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rgbClr val="FFFFFF"/>
                          </a:solidFill>
                          <a:effectLst/>
                          <a:latin typeface="Comic Sans MS" charset="0"/>
                          <a:ea typeface="ＭＳ Ｐゴシック" charset="-128"/>
                        </a:rPr>
                        <a:t>circuit switching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rgbClr val="FFFFFF"/>
                          </a:solidFill>
                          <a:effectLst/>
                          <a:latin typeface="Comic Sans MS" charset="0"/>
                          <a:ea typeface="ＭＳ Ｐゴシック" charset="-128"/>
                        </a:rPr>
                        <a:t>packet </a:t>
                      </a:r>
                      <a:br>
                        <a:rPr kumimoji="0" lang="en-US" altLang="x-none" sz="2400" b="1" i="0" u="none" strike="noStrike" cap="none" normalizeH="0" baseline="0">
                          <a:ln>
                            <a:noFill/>
                          </a:ln>
                          <a:solidFill>
                            <a:srgbClr val="FFFFFF"/>
                          </a:solidFill>
                          <a:effectLst/>
                          <a:latin typeface="Comic Sans MS" charset="0"/>
                          <a:ea typeface="ＭＳ Ｐゴシック" charset="-128"/>
                        </a:rPr>
                      </a:br>
                      <a:r>
                        <a:rPr kumimoji="0" lang="en-US" altLang="x-none" sz="2400" b="1" i="0" u="none" strike="noStrike" cap="none" normalizeH="0" baseline="0">
                          <a:ln>
                            <a:noFill/>
                          </a:ln>
                          <a:solidFill>
                            <a:srgbClr val="FFFFFF"/>
                          </a:solidFill>
                          <a:effectLst/>
                          <a:latin typeface="Comic Sans MS" charset="0"/>
                          <a:ea typeface="ＭＳ Ｐゴシック" charset="-128"/>
                        </a:rPr>
                        <a:t>switching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33400">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resource usage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use a single partition bandwidth</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use whole link bandwidth</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1"/>
                  </a:ext>
                </a:extLst>
              </a:tr>
              <a:tr h="533400">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reservation/setup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need reservation </a:t>
                      </a:r>
                      <a:br>
                        <a:rPr kumimoji="0" lang="en-US" altLang="x-none" sz="1800" b="0" i="0" u="none" strike="noStrike" cap="none" normalizeH="0" baseline="0">
                          <a:ln>
                            <a:noFill/>
                          </a:ln>
                          <a:solidFill>
                            <a:srgbClr val="000000"/>
                          </a:solidFill>
                          <a:effectLst/>
                          <a:latin typeface="Comic Sans MS" charset="0"/>
                          <a:ea typeface="ＭＳ Ｐゴシック" charset="-128"/>
                        </a:rPr>
                      </a:br>
                      <a:r>
                        <a:rPr kumimoji="0" lang="en-US" altLang="x-none" sz="1800" b="0" i="0" u="none" strike="noStrike" cap="none" normalizeH="0" baseline="0">
                          <a:ln>
                            <a:noFill/>
                          </a:ln>
                          <a:solidFill>
                            <a:srgbClr val="000000"/>
                          </a:solidFill>
                          <a:effectLst/>
                          <a:latin typeface="Comic Sans MS" charset="0"/>
                          <a:ea typeface="ＭＳ Ｐゴシック" charset="-128"/>
                        </a:rPr>
                        <a:t>(setup delay)</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no reservation</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2"/>
                  </a:ext>
                </a:extLst>
              </a:tr>
              <a:tr h="639763">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resource contention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busy signal </a:t>
                      </a:r>
                      <a:br>
                        <a:rPr kumimoji="0" lang="en-US" altLang="x-none" sz="1800" b="0" i="0" u="none" strike="noStrike" cap="none" normalizeH="0" baseline="0">
                          <a:ln>
                            <a:noFill/>
                          </a:ln>
                          <a:solidFill>
                            <a:srgbClr val="000000"/>
                          </a:solidFill>
                          <a:effectLst/>
                          <a:latin typeface="Comic Sans MS" charset="0"/>
                          <a:ea typeface="ＭＳ Ｐゴシック" charset="-128"/>
                        </a:rPr>
                      </a:br>
                      <a:r>
                        <a:rPr kumimoji="0" lang="en-US" altLang="x-none" sz="1800" b="0" i="0" u="none" strike="noStrike" cap="none" normalizeH="0" baseline="0">
                          <a:ln>
                            <a:noFill/>
                          </a:ln>
                          <a:solidFill>
                            <a:srgbClr val="000000"/>
                          </a:solidFill>
                          <a:effectLst/>
                          <a:latin typeface="Comic Sans MS" charset="0"/>
                          <a:ea typeface="ＭＳ Ｐゴシック" charset="-128"/>
                        </a:rPr>
                        <a:t>(session loss)</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congestion (long delay and packet losses)</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3"/>
                  </a:ext>
                </a:extLst>
              </a:tr>
              <a:tr h="427038">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charging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time</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packet</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extLst>
                  <a:ext uri="{0D108BD9-81ED-4DB2-BD59-A6C34878D82A}">
                    <a16:rowId xmlns:a16="http://schemas.microsoft.com/office/drawing/2014/main" val="10004"/>
                  </a:ext>
                </a:extLst>
              </a:tr>
              <a:tr h="365125">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header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EF9F4"/>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no per-pkt header</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EF9F4"/>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per packet header</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EF9F4"/>
                    </a:solidFill>
                  </a:tcPr>
                </a:tc>
                <a:extLst>
                  <a:ext uri="{0D108BD9-81ED-4DB2-BD59-A6C34878D82A}">
                    <a16:rowId xmlns:a16="http://schemas.microsoft.com/office/drawing/2014/main" val="10005"/>
                  </a:ext>
                </a:extLst>
              </a:tr>
              <a:tr h="762000">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fast path processing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fast</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tc>
                  <a:txBody>
                    <a:bodyPr/>
                    <a:lstStyle>
                      <a:lvl1pPr algn="l">
                        <a:spcBef>
                          <a:spcPct val="20000"/>
                        </a:spcBef>
                        <a:buClr>
                          <a:schemeClr val="accent2"/>
                        </a:buClr>
                        <a:buSzPct val="85000"/>
                        <a:buFont typeface="ZapfDingbats" charset="0"/>
                        <a:defRPr sz="2400">
                          <a:solidFill>
                            <a:schemeClr val="tx1"/>
                          </a:solidFill>
                          <a:latin typeface="Comic Sans MS" charset="0"/>
                          <a:ea typeface="ＭＳ Ｐゴシック" charset="-128"/>
                        </a:defRPr>
                      </a:lvl1pPr>
                      <a:lvl2pPr marL="742950" indent="-285750" algn="l">
                        <a:spcBef>
                          <a:spcPct val="20000"/>
                        </a:spcBef>
                        <a:buClr>
                          <a:schemeClr val="accent2"/>
                        </a:buClr>
                        <a:buSzPct val="75000"/>
                        <a:buFont typeface="ZapfDingbats" charset="0"/>
                        <a:defRPr sz="2000">
                          <a:solidFill>
                            <a:schemeClr val="tx1"/>
                          </a:solidFill>
                          <a:latin typeface="Comic Sans MS" charset="0"/>
                          <a:ea typeface="ＭＳ Ｐゴシック" charset="-128"/>
                        </a:defRPr>
                      </a:lvl2pPr>
                      <a:lvl3pPr marL="1143000" indent="-228600" algn="l">
                        <a:spcBef>
                          <a:spcPct val="20000"/>
                        </a:spcBef>
                        <a:defRPr>
                          <a:solidFill>
                            <a:schemeClr val="tx1"/>
                          </a:solidFill>
                          <a:latin typeface="Comic Sans MS" charset="0"/>
                          <a:ea typeface="ＭＳ Ｐゴシック" charset="-128"/>
                        </a:defRPr>
                      </a:lvl3pPr>
                      <a:lvl4pPr marL="1600200" indent="-228600" algn="l">
                        <a:spcBef>
                          <a:spcPct val="20000"/>
                        </a:spcBef>
                        <a:defRPr>
                          <a:solidFill>
                            <a:schemeClr val="tx1"/>
                          </a:solidFill>
                          <a:latin typeface="Times New Roman" charset="0"/>
                          <a:ea typeface="ＭＳ Ｐゴシック" charset="-128"/>
                        </a:defRPr>
                      </a:lvl4pPr>
                      <a:lvl5pPr marL="2057400" indent="-228600" algn="l">
                        <a:spcBef>
                          <a:spcPct val="20000"/>
                        </a:spcBef>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800" b="0" i="0" u="none" strike="noStrike" cap="none" normalizeH="0" baseline="0">
                          <a:ln>
                            <a:noFill/>
                          </a:ln>
                          <a:solidFill>
                            <a:srgbClr val="000000"/>
                          </a:solidFill>
                          <a:effectLst/>
                          <a:latin typeface="Comic Sans MS" charset="0"/>
                          <a:ea typeface="ＭＳ Ｐゴシック" charset="-128"/>
                        </a:rPr>
                        <a:t>per packet processing</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EED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77831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x-none">
                <a:ea typeface="ＭＳ Ｐゴシック" charset="-128"/>
              </a:rPr>
              <a:t>Key Issue to be Settled</a:t>
            </a:r>
          </a:p>
        </p:txBody>
      </p:sp>
      <p:sp>
        <p:nvSpPr>
          <p:cNvPr id="72706" name="Content Placeholder 2"/>
          <p:cNvSpPr>
            <a:spLocks noGrp="1"/>
          </p:cNvSpPr>
          <p:nvPr>
            <p:ph idx="1"/>
          </p:nvPr>
        </p:nvSpPr>
        <p:spPr>
          <a:xfrm>
            <a:off x="533400" y="1454150"/>
            <a:ext cx="8388350" cy="4656138"/>
          </a:xfrm>
        </p:spPr>
        <p:txBody>
          <a:bodyPr/>
          <a:lstStyle/>
          <a:p>
            <a:pPr>
              <a:buFont typeface="Wingdings" pitchFamily="2" charset="2"/>
              <a:buChar char="q"/>
              <a:defRPr/>
            </a:pPr>
            <a:r>
              <a:rPr lang="en-US" sz="2400" dirty="0"/>
              <a:t>A key issue: what is the efficiency of resource partition?</a:t>
            </a:r>
          </a:p>
          <a:p>
            <a:pPr>
              <a:defRPr/>
            </a:pPr>
            <a:endParaRPr lang="en-US" sz="2400" dirty="0"/>
          </a:p>
          <a:p>
            <a:pPr>
              <a:defRPr/>
            </a:pPr>
            <a:endParaRPr lang="en-US" sz="2400" dirty="0"/>
          </a:p>
          <a:p>
            <a:pPr>
              <a:defRPr/>
            </a:pPr>
            <a:endParaRPr lang="en-US" sz="2400" dirty="0"/>
          </a:p>
          <a:p>
            <a:pPr>
              <a:defRPr/>
            </a:pPr>
            <a:endParaRPr lang="en-US" sz="2400" dirty="0"/>
          </a:p>
          <a:p>
            <a:pPr>
              <a:defRPr/>
            </a:pPr>
            <a:endParaRPr lang="en-US" sz="2400" dirty="0"/>
          </a:p>
          <a:p>
            <a:pPr>
              <a:defRPr/>
            </a:pPr>
            <a:endParaRPr lang="en-US" sz="2400" dirty="0"/>
          </a:p>
          <a:p>
            <a:pPr>
              <a:defRPr/>
            </a:pPr>
            <a:endParaRPr lang="en-US" sz="2400" dirty="0"/>
          </a:p>
          <a:p>
            <a:pPr marL="0" indent="0">
              <a:buFont typeface="ZapfDingbats" charset="0"/>
              <a:buNone/>
              <a:defRPr/>
            </a:pPr>
            <a:endParaRPr lang="en-US" sz="2400" dirty="0"/>
          </a:p>
          <a:p>
            <a:pPr>
              <a:buFont typeface="Wingdings" pitchFamily="2" charset="2"/>
              <a:buChar char="q"/>
              <a:defRPr/>
            </a:pPr>
            <a:r>
              <a:rPr lang="en-US" sz="2400" dirty="0"/>
              <a:t>Tool used to analyze the issue: </a:t>
            </a:r>
            <a:r>
              <a:rPr lang="en-US" sz="2400" dirty="0" err="1"/>
              <a:t>queueing</a:t>
            </a:r>
            <a:r>
              <a:rPr lang="en-US" sz="2400" dirty="0"/>
              <a:t> theory</a:t>
            </a:r>
          </a:p>
          <a:p>
            <a:pPr lvl="1">
              <a:buFont typeface="Courier New" panose="02070309020205020404" pitchFamily="49" charset="0"/>
              <a:buChar char="o"/>
              <a:defRPr/>
            </a:pPr>
            <a:r>
              <a:rPr lang="en-US" sz="2000" dirty="0"/>
              <a:t>Some basic results of </a:t>
            </a:r>
            <a:r>
              <a:rPr lang="en-US" sz="2000" dirty="0" err="1"/>
              <a:t>queueing</a:t>
            </a:r>
            <a:r>
              <a:rPr lang="en-US" sz="2000" dirty="0"/>
              <a:t> theory can be quite useful in many systems settings</a:t>
            </a:r>
          </a:p>
          <a:p>
            <a:pPr>
              <a:defRPr/>
            </a:pPr>
            <a:endParaRPr lang="en-US" sz="2400" dirty="0"/>
          </a:p>
        </p:txBody>
      </p:sp>
      <p:sp>
        <p:nvSpPr>
          <p:cNvPr id="72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15DD8FDE-AED4-8A49-B6A4-E97D0CFF3877}" type="slidenum">
              <a:rPr lang="en-US" altLang="x-none" sz="1200">
                <a:latin typeface="Tahoma" charset="0"/>
              </a:rPr>
              <a:pPr/>
              <a:t>68</a:t>
            </a:fld>
            <a:endParaRPr lang="en-US" altLang="x-none" sz="1200">
              <a:latin typeface="Tahoma" charset="0"/>
            </a:endParaRPr>
          </a:p>
        </p:txBody>
      </p:sp>
      <p:pic>
        <p:nvPicPr>
          <p:cNvPr id="7270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4750" y="2444750"/>
            <a:ext cx="2433638"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1950" y="3968750"/>
            <a:ext cx="13192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8150" y="2368550"/>
            <a:ext cx="13192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Rectangle 5"/>
          <p:cNvSpPr>
            <a:spLocks noChangeArrowheads="1"/>
          </p:cNvSpPr>
          <p:nvPr/>
        </p:nvSpPr>
        <p:spPr bwMode="auto">
          <a:xfrm>
            <a:off x="920750" y="2368550"/>
            <a:ext cx="4114800" cy="3200400"/>
          </a:xfrm>
          <a:prstGeom prst="rect">
            <a:avLst/>
          </a:prstGeom>
          <a:noFill/>
          <a:ln w="127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72712" name="Rectangle 13"/>
          <p:cNvSpPr>
            <a:spLocks noChangeArrowheads="1"/>
          </p:cNvSpPr>
          <p:nvPr/>
        </p:nvSpPr>
        <p:spPr bwMode="auto">
          <a:xfrm>
            <a:off x="5797550" y="2368550"/>
            <a:ext cx="2514600" cy="1600200"/>
          </a:xfrm>
          <a:prstGeom prst="rect">
            <a:avLst/>
          </a:prstGeom>
          <a:noFill/>
          <a:ln w="127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72713" name="Rectangle 14"/>
          <p:cNvSpPr>
            <a:spLocks noChangeArrowheads="1"/>
          </p:cNvSpPr>
          <p:nvPr/>
        </p:nvSpPr>
        <p:spPr bwMode="auto">
          <a:xfrm>
            <a:off x="5797550" y="3968750"/>
            <a:ext cx="2514600" cy="1600200"/>
          </a:xfrm>
          <a:prstGeom prst="rect">
            <a:avLst/>
          </a:prstGeom>
          <a:noFill/>
          <a:ln w="127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pic>
        <p:nvPicPr>
          <p:cNvPr id="7271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6950" y="35877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8950" y="35877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6"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9950" y="28257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9950" y="45021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014663" y="3282950"/>
            <a:ext cx="809625" cy="523875"/>
          </a:xfrm>
          <a:prstGeom prst="rect">
            <a:avLst/>
          </a:prstGeom>
        </p:spPr>
        <p:txBody>
          <a:bodyPr wrap="none">
            <a:spAutoFit/>
          </a:bodyPr>
          <a:lstStyle/>
          <a:p>
            <a:pPr>
              <a:defRPr/>
            </a:pPr>
            <a:r>
              <a:rPr lang="en-US" sz="2800" kern="0" dirty="0">
                <a:solidFill>
                  <a:srgbClr val="800000"/>
                </a:solidFill>
                <a:ea typeface="ＭＳ Ｐゴシック" charset="0"/>
                <a:cs typeface="ＭＳ Ｐゴシック" charset="0"/>
              </a:rPr>
              <a:t>10G</a:t>
            </a:r>
            <a:endParaRPr lang="en-US" dirty="0">
              <a:solidFill>
                <a:srgbClr val="800000"/>
              </a:solidFill>
              <a:ea typeface="ＭＳ Ｐゴシック" charset="0"/>
              <a:cs typeface="ＭＳ Ｐゴシック" charset="0"/>
            </a:endParaRPr>
          </a:p>
        </p:txBody>
      </p:sp>
      <p:sp>
        <p:nvSpPr>
          <p:cNvPr id="21" name="Rectangle 20"/>
          <p:cNvSpPr/>
          <p:nvPr/>
        </p:nvSpPr>
        <p:spPr>
          <a:xfrm>
            <a:off x="7161213" y="2749550"/>
            <a:ext cx="514350" cy="400050"/>
          </a:xfrm>
          <a:prstGeom prst="rect">
            <a:avLst/>
          </a:prstGeom>
        </p:spPr>
        <p:txBody>
          <a:bodyPr wrap="none">
            <a:spAutoFit/>
          </a:bodyPr>
          <a:lstStyle/>
          <a:p>
            <a:pPr>
              <a:defRPr/>
            </a:pPr>
            <a:r>
              <a:rPr lang="en-US" sz="2000" kern="0" dirty="0">
                <a:solidFill>
                  <a:srgbClr val="800000"/>
                </a:solidFill>
                <a:ea typeface="ＭＳ Ｐゴシック" charset="0"/>
                <a:cs typeface="ＭＳ Ｐゴシック" charset="0"/>
              </a:rPr>
              <a:t>5G</a:t>
            </a:r>
            <a:endParaRPr lang="en-US" sz="300" dirty="0">
              <a:solidFill>
                <a:srgbClr val="800000"/>
              </a:solidFill>
              <a:ea typeface="ＭＳ Ｐゴシック" charset="0"/>
              <a:cs typeface="ＭＳ Ｐゴシック" charset="0"/>
            </a:endParaRPr>
          </a:p>
        </p:txBody>
      </p:sp>
      <p:sp>
        <p:nvSpPr>
          <p:cNvPr id="22" name="Rectangle 21"/>
          <p:cNvSpPr/>
          <p:nvPr/>
        </p:nvSpPr>
        <p:spPr>
          <a:xfrm>
            <a:off x="7085013" y="4349750"/>
            <a:ext cx="514350" cy="400050"/>
          </a:xfrm>
          <a:prstGeom prst="rect">
            <a:avLst/>
          </a:prstGeom>
        </p:spPr>
        <p:txBody>
          <a:bodyPr wrap="none">
            <a:spAutoFit/>
          </a:bodyPr>
          <a:lstStyle/>
          <a:p>
            <a:pPr>
              <a:defRPr/>
            </a:pPr>
            <a:r>
              <a:rPr lang="en-US" sz="2000" kern="0" dirty="0">
                <a:solidFill>
                  <a:srgbClr val="800000"/>
                </a:solidFill>
                <a:ea typeface="ＭＳ Ｐゴシック" charset="0"/>
                <a:cs typeface="ＭＳ Ｐゴシック" charset="0"/>
              </a:rPr>
              <a:t>5G</a:t>
            </a:r>
            <a:endParaRPr lang="en-US" sz="300" dirty="0">
              <a:solidFill>
                <a:srgbClr val="800000"/>
              </a:solidFill>
              <a:ea typeface="ＭＳ Ｐゴシック" charset="0"/>
              <a:cs typeface="ＭＳ Ｐゴシック"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81230D02-9A4A-DD4D-A994-9A24EB4EB487}" type="slidenum">
              <a:rPr lang="en-US" altLang="x-none" sz="1200">
                <a:latin typeface="Tahoma" charset="0"/>
              </a:rPr>
              <a:pPr/>
              <a:t>69</a:t>
            </a:fld>
            <a:endParaRPr lang="en-US" altLang="x-none" sz="1200">
              <a:latin typeface="Tahoma" charset="0"/>
            </a:endParaRPr>
          </a:p>
        </p:txBody>
      </p:sp>
      <p:sp>
        <p:nvSpPr>
          <p:cNvPr id="74754" name="Rectangle 4"/>
          <p:cNvSpPr>
            <a:spLocks noChangeArrowheads="1"/>
          </p:cNvSpPr>
          <p:nvPr/>
        </p:nvSpPr>
        <p:spPr bwMode="auto">
          <a:xfrm>
            <a:off x="533400" y="228600"/>
            <a:ext cx="77835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nchor="ct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4000" u="sng">
                <a:solidFill>
                  <a:schemeClr val="accent2"/>
                </a:solidFill>
              </a:rPr>
              <a:t>Outline</a:t>
            </a:r>
          </a:p>
        </p:txBody>
      </p:sp>
      <p:sp>
        <p:nvSpPr>
          <p:cNvPr id="74755" name="Rectangle 5"/>
          <p:cNvSpPr>
            <a:spLocks noChangeArrowheads="1"/>
          </p:cNvSpPr>
          <p:nvPr/>
        </p:nvSpPr>
        <p:spPr bwMode="auto">
          <a:xfrm>
            <a:off x="533400" y="1603375"/>
            <a:ext cx="7783513"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48" tIns="45777" rIns="91548" bIns="45777"/>
          <a:lstStyle>
            <a:lvl1pPr marL="342900" indent="-342900">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spcBef>
                <a:spcPct val="20000"/>
              </a:spcBef>
              <a:buClr>
                <a:schemeClr val="accent2"/>
              </a:buClr>
              <a:buSzPct val="85000"/>
              <a:buFont typeface="Wingdings" charset="2"/>
              <a:buChar char="q"/>
            </a:pPr>
            <a:r>
              <a:rPr lang="en-US" altLang="x-none" sz="2800" dirty="0"/>
              <a:t>Admin. and recaps</a:t>
            </a:r>
          </a:p>
          <a:p>
            <a:pPr algn="l">
              <a:spcBef>
                <a:spcPct val="20000"/>
              </a:spcBef>
              <a:buClr>
                <a:schemeClr val="accent2"/>
              </a:buClr>
              <a:buSzPct val="85000"/>
              <a:buFont typeface="Wingdings" charset="2"/>
              <a:buChar char="q"/>
            </a:pPr>
            <a:r>
              <a:rPr lang="en-US" altLang="x-none" sz="2800" dirty="0"/>
              <a:t>A brief introduction to the Internet: past and present</a:t>
            </a:r>
          </a:p>
          <a:p>
            <a:pPr algn="l">
              <a:spcBef>
                <a:spcPct val="20000"/>
              </a:spcBef>
              <a:buClr>
                <a:schemeClr val="accent2"/>
              </a:buClr>
              <a:buSzPct val="85000"/>
              <a:buFont typeface="Wingdings" charset="2"/>
              <a:buChar char="q"/>
            </a:pPr>
            <a:r>
              <a:rPr lang="en-US" altLang="x-none" sz="2800" dirty="0"/>
              <a:t>Challenges of Internet networks and apps</a:t>
            </a:r>
          </a:p>
          <a:p>
            <a:pPr algn="l">
              <a:spcBef>
                <a:spcPct val="20000"/>
              </a:spcBef>
              <a:buClr>
                <a:schemeClr val="accent2"/>
              </a:buClr>
              <a:buSzPct val="85000"/>
              <a:buFont typeface="Wingdings" charset="2"/>
              <a:buChar char="q"/>
            </a:pPr>
            <a:r>
              <a:rPr lang="en-US" altLang="x-none" sz="2800" dirty="0"/>
              <a:t>A taxonomy of communication networks</a:t>
            </a:r>
          </a:p>
          <a:p>
            <a:pPr marL="800100" lvl="1" indent="-342900" algn="l">
              <a:spcBef>
                <a:spcPct val="20000"/>
              </a:spcBef>
              <a:buClr>
                <a:schemeClr val="accent2"/>
              </a:buClr>
              <a:buSzPct val="85000"/>
              <a:buFont typeface="Courier New" panose="02070309020205020404" pitchFamily="49" charset="0"/>
              <a:buChar char="o"/>
            </a:pPr>
            <a:r>
              <a:rPr lang="en-US" altLang="x-none" sz="2400" dirty="0"/>
              <a:t>circuit switched networks</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t>packet switched networks</a:t>
            </a:r>
          </a:p>
          <a:p>
            <a:pPr marL="800100" lvl="1" indent="-342900" algn="l">
              <a:spcBef>
                <a:spcPct val="20000"/>
              </a:spcBef>
              <a:buClr>
                <a:schemeClr val="accent2"/>
              </a:buClr>
              <a:buSzPct val="75000"/>
              <a:buFont typeface="Courier New" panose="02070309020205020404" pitchFamily="49" charset="0"/>
              <a:buChar char="o"/>
            </a:pPr>
            <a:r>
              <a:rPr lang="en-US" altLang="x-none" sz="2400" dirty="0"/>
              <a:t>circuit switching vs. packet switching</a:t>
            </a:r>
          </a:p>
          <a:p>
            <a:pPr lvl="1" algn="l">
              <a:spcBef>
                <a:spcPct val="20000"/>
              </a:spcBef>
              <a:buClr>
                <a:srgbClr val="C00000"/>
              </a:buClr>
              <a:buSzPct val="75000"/>
              <a:buFont typeface="Wingdings" charset="2"/>
              <a:buChar char="Ø"/>
            </a:pPr>
            <a:r>
              <a:rPr lang="en-US" altLang="x-none" sz="2400" i="1" dirty="0">
                <a:solidFill>
                  <a:srgbClr val="C00000"/>
                </a:solidFill>
              </a:rPr>
              <a:t>M/M queues and statistical multiplexing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x-none" sz="3200">
                <a:ea typeface="ＭＳ Ｐゴシック" charset="-128"/>
              </a:rPr>
              <a:t>Access: Fiber to the x</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88F442A2-13E4-FA40-95F2-AAAABB5F9E4C}" type="slidenum">
              <a:rPr lang="en-US" altLang="x-none" sz="1200">
                <a:latin typeface="Tahoma" charset="0"/>
              </a:rPr>
              <a:pPr/>
              <a:t>7</a:t>
            </a:fld>
            <a:endParaRPr lang="en-US" altLang="x-none" sz="1200">
              <a:latin typeface="Tahoma" charset="0"/>
            </a:endParaRPr>
          </a:p>
        </p:txBody>
      </p:sp>
      <p:pic>
        <p:nvPicPr>
          <p:cNvPr id="82947"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58950" y="1301750"/>
            <a:ext cx="4038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0" y="6608763"/>
            <a:ext cx="2657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r>
              <a:rPr lang="en-US" altLang="x-none" sz="1100"/>
              <a:t>http://en.wikipedia.org/wiki/Fiber_to_the_x</a:t>
            </a:r>
          </a:p>
        </p:txBody>
      </p:sp>
    </p:spTree>
    <p:extLst>
      <p:ext uri="{BB962C8B-B14F-4D97-AF65-F5344CB8AC3E}">
        <p14:creationId xmlns:p14="http://schemas.microsoft.com/office/powerpoint/2010/main" val="20750878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altLang="x-none">
                <a:ea typeface="ＭＳ Ｐゴシック" charset="-128"/>
              </a:rPr>
              <a:t>Queueing Theory</a:t>
            </a:r>
          </a:p>
        </p:txBody>
      </p:sp>
      <p:sp>
        <p:nvSpPr>
          <p:cNvPr id="76802" name="Content Placeholder 2"/>
          <p:cNvSpPr>
            <a:spLocks noGrp="1"/>
          </p:cNvSpPr>
          <p:nvPr>
            <p:ph idx="1"/>
          </p:nvPr>
        </p:nvSpPr>
        <p:spPr>
          <a:xfrm>
            <a:off x="533400" y="1450975"/>
            <a:ext cx="7783513" cy="4656138"/>
          </a:xfrm>
        </p:spPr>
        <p:txBody>
          <a:bodyPr/>
          <a:lstStyle/>
          <a:p>
            <a:pPr>
              <a:buFont typeface="Wingdings" pitchFamily="2" charset="2"/>
              <a:buChar char="q"/>
            </a:pPr>
            <a:r>
              <a:rPr lang="en-US" altLang="x-none" sz="2400" dirty="0">
                <a:ea typeface="ＭＳ Ｐゴシック" charset="-128"/>
                <a:sym typeface="Symbol" charset="2"/>
              </a:rPr>
              <a:t>Strategy: </a:t>
            </a:r>
          </a:p>
          <a:p>
            <a:pPr lvl="1">
              <a:buFont typeface="Courier New" panose="02070309020205020404" pitchFamily="49" charset="0"/>
              <a:buChar char="o"/>
            </a:pPr>
            <a:r>
              <a:rPr lang="en-US" altLang="x-none" sz="2000" dirty="0">
                <a:ea typeface="ＭＳ Ｐゴシック" charset="-128"/>
                <a:sym typeface="Symbol" charset="2"/>
              </a:rPr>
              <a:t>model </a:t>
            </a:r>
            <a:r>
              <a:rPr lang="en-US" altLang="x-none" sz="2000" dirty="0">
                <a:solidFill>
                  <a:srgbClr val="FF0000"/>
                </a:solidFill>
                <a:ea typeface="ＭＳ Ｐゴシック" charset="-128"/>
                <a:sym typeface="Symbol" charset="2"/>
              </a:rPr>
              <a:t>system state </a:t>
            </a:r>
          </a:p>
          <a:p>
            <a:pPr lvl="2"/>
            <a:r>
              <a:rPr lang="en-US" altLang="x-none" sz="1600" dirty="0">
                <a:ea typeface="ＭＳ Ｐゴシック" charset="-128"/>
                <a:sym typeface="Symbol" charset="2"/>
              </a:rPr>
              <a:t>if we know the fraction of time that the system spends at each state, we can get answers to many basic questions: how long does a new request need to wait before being served? </a:t>
            </a:r>
            <a:endParaRPr lang="en-US" altLang="x-none" dirty="0">
              <a:ea typeface="ＭＳ Ｐゴシック" charset="-128"/>
              <a:sym typeface="Symbol" charset="2"/>
            </a:endParaRPr>
          </a:p>
          <a:p>
            <a:pPr>
              <a:buFont typeface="Wingdings" pitchFamily="2" charset="2"/>
              <a:buChar char="q"/>
            </a:pPr>
            <a:r>
              <a:rPr lang="en-US" altLang="x-none" sz="2400" dirty="0">
                <a:ea typeface="ＭＳ Ｐゴシック" charset="-128"/>
                <a:sym typeface="Symbol" charset="2"/>
              </a:rPr>
              <a:t>System state changes upon events:</a:t>
            </a:r>
          </a:p>
          <a:p>
            <a:pPr lvl="1">
              <a:buFont typeface="Courier New" panose="02070309020205020404" pitchFamily="49" charset="0"/>
              <a:buChar char="o"/>
            </a:pPr>
            <a:r>
              <a:rPr lang="en-US" altLang="x-none" sz="2000" dirty="0">
                <a:ea typeface="ＭＳ Ｐゴシック" charset="-128"/>
                <a:sym typeface="Symbol" charset="2"/>
              </a:rPr>
              <a:t>introduce </a:t>
            </a:r>
            <a:r>
              <a:rPr lang="en-US" altLang="x-none" sz="2000" dirty="0">
                <a:solidFill>
                  <a:srgbClr val="FF0000"/>
                </a:solidFill>
                <a:ea typeface="ＭＳ Ｐゴシック" charset="-128"/>
                <a:sym typeface="Symbol" charset="2"/>
              </a:rPr>
              <a:t>state transition </a:t>
            </a:r>
            <a:r>
              <a:rPr lang="en-US" altLang="x-none" sz="2000" dirty="0">
                <a:ea typeface="ＭＳ Ｐゴシック" charset="-128"/>
                <a:sym typeface="Symbol" charset="2"/>
              </a:rPr>
              <a:t>diagram</a:t>
            </a:r>
          </a:p>
          <a:p>
            <a:pPr lvl="1">
              <a:buFont typeface="Courier New" panose="02070309020205020404" pitchFamily="49" charset="0"/>
              <a:buChar char="o"/>
            </a:pPr>
            <a:r>
              <a:rPr lang="en-US" altLang="x-none" sz="2000" dirty="0">
                <a:ea typeface="ＭＳ Ｐゴシック" charset="-128"/>
                <a:sym typeface="Symbol" charset="2"/>
              </a:rPr>
              <a:t>focus on </a:t>
            </a:r>
            <a:r>
              <a:rPr lang="en-US" altLang="x-none" sz="2000" dirty="0">
                <a:solidFill>
                  <a:srgbClr val="FF0000"/>
                </a:solidFill>
                <a:ea typeface="ＭＳ Ｐゴシック" charset="-128"/>
                <a:sym typeface="Symbol" charset="2"/>
              </a:rPr>
              <a:t>equilibrium</a:t>
            </a:r>
            <a:r>
              <a:rPr lang="en-US" altLang="x-none" sz="2000" dirty="0">
                <a:ea typeface="ＭＳ Ｐゴシック" charset="-128"/>
                <a:sym typeface="Symbol" charset="2"/>
              </a:rPr>
              <a:t>: state trend neither growing nor shrinking (key issue: how to define equilibrium)</a:t>
            </a:r>
          </a:p>
          <a:p>
            <a:pPr lvl="1"/>
            <a:endParaRPr lang="en-US" altLang="x-none" sz="2000" dirty="0">
              <a:ea typeface="ＭＳ Ｐゴシック" charset="-128"/>
              <a:sym typeface="Symbol" charset="2"/>
            </a:endParaRPr>
          </a:p>
          <a:p>
            <a:pPr>
              <a:buFont typeface="Wingdings" pitchFamily="2" charset="2"/>
              <a:buChar char="q"/>
            </a:pPr>
            <a:r>
              <a:rPr lang="en-US" altLang="x-none" sz="2400" dirty="0">
                <a:ea typeface="ＭＳ Ｐゴシック" charset="-128"/>
                <a:sym typeface="Symbol" charset="2"/>
              </a:rPr>
              <a:t>Our approach: We are not interested in extremely precise modeling, but want quantitative intuition</a:t>
            </a:r>
          </a:p>
          <a:p>
            <a:pPr lvl="1"/>
            <a:endParaRPr lang="en-US" altLang="x-none" sz="2000" dirty="0">
              <a:ea typeface="ＭＳ Ｐゴシック" charset="-128"/>
              <a:sym typeface="Symbol" charset="2"/>
            </a:endParaRPr>
          </a:p>
        </p:txBody>
      </p:sp>
      <p:sp>
        <p:nvSpPr>
          <p:cNvPr id="76803" name="Slide Number Placeholder 3"/>
          <p:cNvSpPr>
            <a:spLocks noGrp="1"/>
          </p:cNvSpPr>
          <p:nvPr>
            <p:ph type="sldNum" sz="quarter" idx="12"/>
          </p:nvPr>
        </p:nvSpPr>
        <p:spPr>
          <a:xfrm>
            <a:off x="5213350" y="6413500"/>
            <a:ext cx="396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54607403-CA56-AC41-A4F5-63427688304A}" type="slidenum">
              <a:rPr lang="en-US" altLang="x-none" sz="1200">
                <a:solidFill>
                  <a:srgbClr val="000000"/>
                </a:solidFill>
              </a:rPr>
              <a:pPr/>
              <a:t>70</a:t>
            </a:fld>
            <a:endParaRPr lang="en-US" altLang="x-none" sz="1200">
              <a:solidFill>
                <a:srgbClr val="00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533400" y="82550"/>
            <a:ext cx="7783513" cy="1146175"/>
          </a:xfrm>
        </p:spPr>
        <p:txBody>
          <a:bodyPr/>
          <a:lstStyle/>
          <a:p>
            <a:r>
              <a:rPr lang="en-US" altLang="x-none">
                <a:ea typeface="ＭＳ Ｐゴシック" charset="-128"/>
              </a:rPr>
              <a:t>Warm up: Analysis of </a:t>
            </a:r>
            <a:r>
              <a:rPr lang="en-US" altLang="x-none">
                <a:solidFill>
                  <a:srgbClr val="FF0000"/>
                </a:solidFill>
                <a:ea typeface="ＭＳ Ｐゴシック" charset="-128"/>
              </a:rPr>
              <a:t>Circuit-Switching</a:t>
            </a:r>
            <a:r>
              <a:rPr lang="en-US" altLang="x-none">
                <a:ea typeface="ＭＳ Ｐゴシック" charset="-128"/>
              </a:rPr>
              <a:t> Blocking (Busy) Time</a:t>
            </a:r>
          </a:p>
        </p:txBody>
      </p:sp>
      <p:sp>
        <p:nvSpPr>
          <p:cNvPr id="78850"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Assume a link has only a finite </a:t>
            </a:r>
            <a:br>
              <a:rPr lang="en-US" altLang="x-none" dirty="0">
                <a:ea typeface="ＭＳ Ｐゴシック" charset="-128"/>
              </a:rPr>
            </a:br>
            <a:r>
              <a:rPr lang="en-US" altLang="x-none" dirty="0">
                <a:ea typeface="ＭＳ Ｐゴシック" charset="-128"/>
              </a:rPr>
              <a:t>number of N circuits</a:t>
            </a:r>
          </a:p>
          <a:p>
            <a:endParaRPr lang="en-US" altLang="x-none" dirty="0">
              <a:ea typeface="ＭＳ Ｐゴシック" charset="-128"/>
            </a:endParaRPr>
          </a:p>
          <a:p>
            <a:pPr>
              <a:buFont typeface="Wingdings" pitchFamily="2" charset="2"/>
              <a:buChar char="q"/>
            </a:pPr>
            <a:r>
              <a:rPr lang="en-US" altLang="x-none" dirty="0">
                <a:ea typeface="ＭＳ Ｐゴシック" charset="-128"/>
                <a:sym typeface="Symbol" charset="2"/>
              </a:rPr>
              <a:t>Objective: compute the percentage </a:t>
            </a:r>
            <a:br>
              <a:rPr lang="en-US" altLang="x-none" dirty="0">
                <a:ea typeface="ＭＳ Ｐゴシック" charset="-128"/>
                <a:sym typeface="Symbol" charset="2"/>
              </a:rPr>
            </a:br>
            <a:r>
              <a:rPr lang="en-US" altLang="x-none" dirty="0">
                <a:ea typeface="ＭＳ Ｐゴシック" charset="-128"/>
                <a:sym typeface="Symbol" charset="2"/>
              </a:rPr>
              <a:t>of time that a new session (call) </a:t>
            </a:r>
            <a:br>
              <a:rPr lang="en-US" altLang="x-none" dirty="0">
                <a:ea typeface="ＭＳ Ｐゴシック" charset="-128"/>
                <a:sym typeface="Symbol" charset="2"/>
              </a:rPr>
            </a:br>
            <a:r>
              <a:rPr lang="en-US" altLang="x-none" dirty="0">
                <a:ea typeface="ＭＳ Ｐゴシック" charset="-128"/>
                <a:sym typeface="Symbol" charset="2"/>
              </a:rPr>
              <a:t>is blocked</a:t>
            </a:r>
          </a:p>
          <a:p>
            <a:endParaRPr lang="en-US" altLang="x-none" dirty="0">
              <a:ea typeface="ＭＳ Ｐゴシック" charset="-128"/>
              <a:sym typeface="Symbol" charset="2"/>
            </a:endParaRPr>
          </a:p>
          <a:p>
            <a:pPr>
              <a:buFont typeface="Wingdings" pitchFamily="2" charset="2"/>
              <a:buChar char="q"/>
            </a:pPr>
            <a:r>
              <a:rPr lang="en-US" altLang="x-none" dirty="0">
                <a:ea typeface="ＭＳ Ｐゴシック" charset="-128"/>
                <a:sym typeface="Symbol" charset="2"/>
              </a:rPr>
              <a:t>Analogy in a more </a:t>
            </a:r>
            <a:br>
              <a:rPr lang="en-US" altLang="x-none" dirty="0">
                <a:ea typeface="ＭＳ Ｐゴシック" charset="-128"/>
                <a:sym typeface="Symbol" charset="2"/>
              </a:rPr>
            </a:br>
            <a:r>
              <a:rPr lang="en-US" altLang="x-none" dirty="0">
                <a:ea typeface="ＭＳ Ｐゴシック" charset="-128"/>
                <a:sym typeface="Symbol" charset="2"/>
              </a:rPr>
              <a:t>daily-life scenario?</a:t>
            </a:r>
          </a:p>
          <a:p>
            <a:pPr>
              <a:buFont typeface="Wingdings" pitchFamily="2" charset="2"/>
              <a:buChar char="q"/>
            </a:pPr>
            <a:r>
              <a:rPr lang="en-US" altLang="x-none" dirty="0">
                <a:ea typeface="ＭＳ Ｐゴシック" charset="-128"/>
                <a:sym typeface="Symbol" charset="2"/>
              </a:rPr>
              <a:t>Key parameters?</a:t>
            </a:r>
          </a:p>
        </p:txBody>
      </p:sp>
      <p:sp>
        <p:nvSpPr>
          <p:cNvPr id="788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326CCA1F-E5BB-8C44-97F6-26ACB6C94CE8}" type="slidenum">
              <a:rPr lang="en-US" altLang="x-none" sz="1200">
                <a:latin typeface="Tahoma" charset="0"/>
              </a:rPr>
              <a:pPr/>
              <a:t>71</a:t>
            </a:fld>
            <a:endParaRPr lang="en-US" altLang="x-none" sz="1200">
              <a:latin typeface="Tahoma" charset="0"/>
            </a:endParaRPr>
          </a:p>
        </p:txBody>
      </p:sp>
      <p:pic>
        <p:nvPicPr>
          <p:cNvPr id="7885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5350" y="1682750"/>
            <a:ext cx="165576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30950" y="4883150"/>
            <a:ext cx="2667000" cy="1773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533400" y="82550"/>
            <a:ext cx="7783513" cy="1146175"/>
          </a:xfrm>
        </p:spPr>
        <p:txBody>
          <a:bodyPr/>
          <a:lstStyle/>
          <a:p>
            <a:r>
              <a:rPr lang="en-US" altLang="x-none">
                <a:ea typeface="ＭＳ Ｐゴシック" charset="-128"/>
              </a:rPr>
              <a:t>Analysis of Circuit-Switching Blocking (Busy) Time</a:t>
            </a:r>
          </a:p>
        </p:txBody>
      </p:sp>
      <p:sp>
        <p:nvSpPr>
          <p:cNvPr id="80898"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sym typeface="Symbol" charset="2"/>
              </a:rPr>
              <a:t>Consider a simple arrival pattern</a:t>
            </a:r>
          </a:p>
          <a:p>
            <a:pPr lvl="1">
              <a:buFont typeface="Courier New" panose="02070309020205020404" pitchFamily="49" charset="0"/>
              <a:buChar char="o"/>
            </a:pPr>
            <a:r>
              <a:rPr lang="en-US" altLang="x-none" sz="2000" dirty="0">
                <a:ea typeface="ＭＳ Ｐゴシック" charset="-128"/>
              </a:rPr>
              <a:t>client requests arrive at a rate of </a:t>
            </a:r>
            <a:r>
              <a:rPr lang="en-US" altLang="x-none" sz="2000" dirty="0">
                <a:ea typeface="ＭＳ Ｐゴシック" charset="-128"/>
                <a:sym typeface="Symbol" charset="2"/>
              </a:rPr>
              <a:t> (</a:t>
            </a:r>
            <a:r>
              <a:rPr lang="en-US" altLang="x-none" sz="2000" dirty="0">
                <a:ea typeface="ＭＳ Ｐゴシック" charset="-128"/>
              </a:rPr>
              <a:t>lambda/second)</a:t>
            </a:r>
          </a:p>
          <a:p>
            <a:pPr lvl="1">
              <a:buFont typeface="Courier New" panose="02070309020205020404" pitchFamily="49" charset="0"/>
              <a:buChar char="o"/>
            </a:pPr>
            <a:r>
              <a:rPr lang="en-US" altLang="x-none" sz="2000" dirty="0">
                <a:ea typeface="ＭＳ Ｐゴシック" charset="-128"/>
                <a:sym typeface="Symbol" charset="2"/>
              </a:rPr>
              <a:t>service rate: each call takes on average 1/ second</a:t>
            </a:r>
          </a:p>
          <a:p>
            <a:pPr lvl="1"/>
            <a:endParaRPr lang="en-US" altLang="x-none" sz="2000" dirty="0">
              <a:ea typeface="ＭＳ Ｐゴシック" charset="-128"/>
              <a:sym typeface="Symbol" charset="2"/>
            </a:endParaRPr>
          </a:p>
          <a:p>
            <a:pPr>
              <a:buFont typeface="Wingdings" pitchFamily="2" charset="2"/>
              <a:buChar char="q"/>
            </a:pPr>
            <a:r>
              <a:rPr lang="en-US" altLang="x-none" dirty="0">
                <a:ea typeface="ＭＳ Ｐゴシック" charset="-128"/>
                <a:sym typeface="Symbol" charset="2"/>
              </a:rPr>
              <a:t>Arrival and service patterns: memoryless (Markovian)</a:t>
            </a:r>
          </a:p>
          <a:p>
            <a:pPr lvl="1">
              <a:buFont typeface="Courier New" panose="02070309020205020404" pitchFamily="49" charset="0"/>
              <a:buChar char="o"/>
            </a:pPr>
            <a:r>
              <a:rPr lang="en-US" altLang="x-none" dirty="0">
                <a:ea typeface="ＭＳ Ｐゴシック" charset="-128"/>
                <a:sym typeface="Symbol" charset="2"/>
              </a:rPr>
              <a:t>During a small interval t, the number of expected new arrivals is: t</a:t>
            </a:r>
          </a:p>
          <a:p>
            <a:pPr lvl="1">
              <a:buFont typeface="Courier New" panose="02070309020205020404" pitchFamily="49" charset="0"/>
              <a:buChar char="o"/>
            </a:pPr>
            <a:r>
              <a:rPr lang="en-US" altLang="x-none" dirty="0">
                <a:ea typeface="ＭＳ Ｐゴシック" charset="-128"/>
                <a:sym typeface="Symbol" charset="2"/>
              </a:rPr>
              <a:t>During a small interval t, the chance (fraction) of a current call finishes is: t</a:t>
            </a:r>
          </a:p>
          <a:p>
            <a:pPr lvl="1"/>
            <a:endParaRPr lang="en-US" altLang="x-none" dirty="0">
              <a:ea typeface="ＭＳ Ｐゴシック" charset="-128"/>
              <a:sym typeface="Symbol" charset="2"/>
            </a:endParaRPr>
          </a:p>
          <a:p>
            <a:pPr>
              <a:buFont typeface="Wingdings" pitchFamily="2" charset="2"/>
              <a:buChar char="q"/>
            </a:pPr>
            <a:r>
              <a:rPr lang="en-US" altLang="x-none" dirty="0">
                <a:ea typeface="ＭＳ Ｐゴシック" charset="-128"/>
                <a:sym typeface="Symbol" charset="2"/>
              </a:rPr>
              <a:t>This model is also called an M/M/N model</a:t>
            </a:r>
            <a:endParaRPr lang="en-US" altLang="x-none" dirty="0">
              <a:ea typeface="ＭＳ Ｐゴシック" charset="-128"/>
            </a:endParaRPr>
          </a:p>
        </p:txBody>
      </p:sp>
      <p:sp>
        <p:nvSpPr>
          <p:cNvPr id="8089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0EFD10BD-BD62-E64A-A0D1-AC1294E8332C}" type="slidenum">
              <a:rPr lang="en-US" altLang="x-none" sz="1200">
                <a:latin typeface="Tahoma" charset="0"/>
              </a:rPr>
              <a:pPr/>
              <a:t>72</a:t>
            </a:fld>
            <a:endParaRPr lang="en-US" altLang="x-none" sz="1200">
              <a:latin typeface="Tahom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89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89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898">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89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533400" y="79375"/>
            <a:ext cx="7783513" cy="1146175"/>
          </a:xfrm>
        </p:spPr>
        <p:txBody>
          <a:bodyPr/>
          <a:lstStyle/>
          <a:p>
            <a:r>
              <a:rPr lang="en-US" altLang="x-none">
                <a:ea typeface="ＭＳ Ｐゴシック" charset="-128"/>
              </a:rPr>
              <a:t>Analysis of Circuit-Switching Blocking (Busy) Time: State</a:t>
            </a:r>
          </a:p>
        </p:txBody>
      </p:sp>
      <p:sp>
        <p:nvSpPr>
          <p:cNvPr id="829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500">
                <a:solidFill>
                  <a:schemeClr val="tx1"/>
                </a:solidFill>
                <a:latin typeface="Comic Sans MS" charset="0"/>
                <a:ea typeface="ＭＳ Ｐゴシック" charset="-128"/>
              </a:defRPr>
            </a:lvl1pPr>
            <a:lvl2pPr marL="742950" indent="-285750" defTabSz="912813">
              <a:defRPr sz="500">
                <a:solidFill>
                  <a:schemeClr val="tx1"/>
                </a:solidFill>
                <a:latin typeface="Comic Sans MS" charset="0"/>
                <a:ea typeface="ＭＳ Ｐゴシック" charset="-128"/>
              </a:defRPr>
            </a:lvl2pPr>
            <a:lvl3pPr marL="1143000" indent="-228600" defTabSz="912813">
              <a:defRPr sz="500">
                <a:solidFill>
                  <a:schemeClr val="tx1"/>
                </a:solidFill>
                <a:latin typeface="Comic Sans MS" charset="0"/>
                <a:ea typeface="ＭＳ Ｐゴシック" charset="-128"/>
              </a:defRPr>
            </a:lvl3pPr>
            <a:lvl4pPr marL="1600200" indent="-228600" defTabSz="912813">
              <a:defRPr sz="500">
                <a:solidFill>
                  <a:schemeClr val="tx1"/>
                </a:solidFill>
                <a:latin typeface="Comic Sans MS" charset="0"/>
                <a:ea typeface="ＭＳ Ｐゴシック" charset="-128"/>
              </a:defRPr>
            </a:lvl4pPr>
            <a:lvl5pPr marL="2057400" indent="-228600" defTabSz="912813">
              <a:defRPr sz="500">
                <a:solidFill>
                  <a:schemeClr val="tx1"/>
                </a:solidFill>
                <a:latin typeface="Comic Sans MS" charset="0"/>
                <a:ea typeface="ＭＳ Ｐゴシック" charset="-128"/>
              </a:defRPr>
            </a:lvl5pPr>
            <a:lvl6pPr marL="2514600" indent="-228600" algn="ctr" defTabSz="91281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281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281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2813" eaLnBrk="0" fontAlgn="base" hangingPunct="0">
              <a:spcBef>
                <a:spcPct val="0"/>
              </a:spcBef>
              <a:spcAft>
                <a:spcPct val="0"/>
              </a:spcAft>
              <a:defRPr sz="500">
                <a:solidFill>
                  <a:schemeClr val="tx1"/>
                </a:solidFill>
                <a:latin typeface="Comic Sans MS" charset="0"/>
                <a:ea typeface="ＭＳ Ｐゴシック" charset="-128"/>
              </a:defRPr>
            </a:lvl9pPr>
          </a:lstStyle>
          <a:p>
            <a:fld id="{B390DD62-AE04-664E-AF81-BE274935351A}" type="slidenum">
              <a:rPr lang="en-US" altLang="x-none" sz="1200">
                <a:latin typeface="Tahoma" charset="0"/>
              </a:rPr>
              <a:pPr/>
              <a:t>73</a:t>
            </a:fld>
            <a:endParaRPr lang="en-US" altLang="x-none" sz="1200">
              <a:latin typeface="Tahoma" charset="0"/>
            </a:endParaRPr>
          </a:p>
        </p:txBody>
      </p:sp>
      <p:grpSp>
        <p:nvGrpSpPr>
          <p:cNvPr id="6" name="Group 5"/>
          <p:cNvGrpSpPr>
            <a:grpSpLocks/>
          </p:cNvGrpSpPr>
          <p:nvPr/>
        </p:nvGrpSpPr>
        <p:grpSpPr bwMode="auto">
          <a:xfrm>
            <a:off x="4841875" y="1758950"/>
            <a:ext cx="915988" cy="1085850"/>
            <a:chOff x="4883150" y="1755775"/>
            <a:chExt cx="915988" cy="1085404"/>
          </a:xfrm>
        </p:grpSpPr>
        <p:cxnSp>
          <p:nvCxnSpPr>
            <p:cNvPr id="82975" name="Curved Connector 30"/>
            <p:cNvCxnSpPr>
              <a:cxnSpLocks noChangeShapeType="1"/>
            </p:cNvCxnSpPr>
            <p:nvPr/>
          </p:nvCxnSpPr>
          <p:spPr bwMode="auto">
            <a:xfrm>
              <a:off x="4883150" y="2214563"/>
              <a:ext cx="915988" cy="1587"/>
            </a:xfrm>
            <a:prstGeom prst="curvedConnector3">
              <a:avLst>
                <a:gd name="adj1" fmla="val 50000"/>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82976" name="Rectangle 31"/>
            <p:cNvSpPr>
              <a:spLocks noChangeArrowheads="1"/>
            </p:cNvSpPr>
            <p:nvPr/>
          </p:nvSpPr>
          <p:spPr bwMode="auto">
            <a:xfrm>
              <a:off x="5211366" y="1755775"/>
              <a:ext cx="184943" cy="16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cxnSp>
          <p:nvCxnSpPr>
            <p:cNvPr id="82977" name="Straight Arrow Connector 33"/>
            <p:cNvCxnSpPr>
              <a:cxnSpLocks noChangeShapeType="1"/>
            </p:cNvCxnSpPr>
            <p:nvPr/>
          </p:nvCxnSpPr>
          <p:spPr bwMode="auto">
            <a:xfrm rot="10800000">
              <a:off x="4959350" y="2671763"/>
              <a:ext cx="839788" cy="158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82978" name="Rectangle 34"/>
            <p:cNvSpPr>
              <a:spLocks noChangeArrowheads="1"/>
            </p:cNvSpPr>
            <p:nvPr/>
          </p:nvSpPr>
          <p:spPr bwMode="auto">
            <a:xfrm>
              <a:off x="5306616" y="2671763"/>
              <a:ext cx="184943" cy="16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grpSp>
      <p:grpSp>
        <p:nvGrpSpPr>
          <p:cNvPr id="7" name="Group 6"/>
          <p:cNvGrpSpPr>
            <a:grpSpLocks/>
          </p:cNvGrpSpPr>
          <p:nvPr/>
        </p:nvGrpSpPr>
        <p:grpSpPr bwMode="auto">
          <a:xfrm>
            <a:off x="611188" y="1450975"/>
            <a:ext cx="8164512" cy="1471613"/>
            <a:chOff x="611188" y="1450975"/>
            <a:chExt cx="8164512" cy="1471613"/>
          </a:xfrm>
        </p:grpSpPr>
        <p:sp>
          <p:nvSpPr>
            <p:cNvPr id="82956" name="Rectangle 24"/>
            <p:cNvSpPr>
              <a:spLocks noChangeArrowheads="1"/>
            </p:cNvSpPr>
            <p:nvPr/>
          </p:nvSpPr>
          <p:spPr bwMode="auto">
            <a:xfrm>
              <a:off x="5745163" y="2114550"/>
              <a:ext cx="939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k+1</a:t>
              </a:r>
              <a:endParaRPr lang="en-US" altLang="x-none"/>
            </a:p>
          </p:txBody>
        </p:sp>
        <p:grpSp>
          <p:nvGrpSpPr>
            <p:cNvPr id="82957" name="Group 4"/>
            <p:cNvGrpSpPr>
              <a:grpSpLocks/>
            </p:cNvGrpSpPr>
            <p:nvPr/>
          </p:nvGrpSpPr>
          <p:grpSpPr bwMode="auto">
            <a:xfrm>
              <a:off x="611188" y="1450975"/>
              <a:ext cx="8164512" cy="1471613"/>
              <a:chOff x="611188" y="1450975"/>
              <a:chExt cx="8164512" cy="1471613"/>
            </a:xfrm>
          </p:grpSpPr>
          <p:sp>
            <p:nvSpPr>
              <p:cNvPr id="82958" name="Rectangle 16"/>
              <p:cNvSpPr>
                <a:spLocks noChangeArrowheads="1"/>
              </p:cNvSpPr>
              <p:nvPr/>
            </p:nvSpPr>
            <p:spPr bwMode="auto">
              <a:xfrm>
                <a:off x="611188" y="1450975"/>
                <a:ext cx="4392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2400">
                    <a:solidFill>
                      <a:srgbClr val="3333CC"/>
                    </a:solidFill>
                  </a:rPr>
                  <a:t>system state: # of busy lines</a:t>
                </a:r>
                <a:endParaRPr lang="en-US" altLang="x-none" sz="100"/>
              </a:p>
            </p:txBody>
          </p:sp>
          <p:grpSp>
            <p:nvGrpSpPr>
              <p:cNvPr id="82959" name="Group 3"/>
              <p:cNvGrpSpPr>
                <a:grpSpLocks/>
              </p:cNvGrpSpPr>
              <p:nvPr/>
            </p:nvGrpSpPr>
            <p:grpSpPr bwMode="auto">
              <a:xfrm>
                <a:off x="611188" y="2060575"/>
                <a:ext cx="8164512" cy="862013"/>
                <a:chOff x="611188" y="2060575"/>
                <a:chExt cx="8164512" cy="862013"/>
              </a:xfrm>
            </p:grpSpPr>
            <p:grpSp>
              <p:nvGrpSpPr>
                <p:cNvPr id="82960" name="Group 6"/>
                <p:cNvGrpSpPr>
                  <a:grpSpLocks/>
                </p:cNvGrpSpPr>
                <p:nvPr/>
              </p:nvGrpSpPr>
              <p:grpSpPr bwMode="auto">
                <a:xfrm>
                  <a:off x="611188" y="2082800"/>
                  <a:ext cx="914400" cy="839788"/>
                  <a:chOff x="1143000" y="2971800"/>
                  <a:chExt cx="914400" cy="838200"/>
                </a:xfrm>
              </p:grpSpPr>
              <p:sp>
                <p:nvSpPr>
                  <p:cNvPr id="82973" name="Oval 4"/>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82974" name="Rectangle 5"/>
                  <p:cNvSpPr>
                    <a:spLocks noChangeArrowheads="1"/>
                  </p:cNvSpPr>
                  <p:nvPr/>
                </p:nvSpPr>
                <p:spPr bwMode="auto">
                  <a:xfrm>
                    <a:off x="1295400" y="3025775"/>
                    <a:ext cx="496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0</a:t>
                    </a:r>
                    <a:endParaRPr lang="en-US" altLang="x-none"/>
                  </a:p>
                </p:txBody>
              </p:sp>
            </p:grpSp>
            <p:grpSp>
              <p:nvGrpSpPr>
                <p:cNvPr id="82961" name="Group 7"/>
                <p:cNvGrpSpPr>
                  <a:grpSpLocks/>
                </p:cNvGrpSpPr>
                <p:nvPr/>
              </p:nvGrpSpPr>
              <p:grpSpPr bwMode="auto">
                <a:xfrm>
                  <a:off x="2060575" y="2082800"/>
                  <a:ext cx="915988" cy="839788"/>
                  <a:chOff x="1143000" y="2971800"/>
                  <a:chExt cx="914400" cy="838200"/>
                </a:xfrm>
              </p:grpSpPr>
              <p:sp>
                <p:nvSpPr>
                  <p:cNvPr id="82971" name="Oval 8"/>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82972" name="Rectangle 9"/>
                  <p:cNvSpPr>
                    <a:spLocks noChangeArrowheads="1"/>
                  </p:cNvSpPr>
                  <p:nvPr/>
                </p:nvSpPr>
                <p:spPr bwMode="auto">
                  <a:xfrm>
                    <a:off x="1295400" y="3025775"/>
                    <a:ext cx="4159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1</a:t>
                    </a:r>
                    <a:endParaRPr lang="en-US" altLang="x-none"/>
                  </a:p>
                </p:txBody>
              </p:sp>
            </p:grpSp>
            <p:grpSp>
              <p:nvGrpSpPr>
                <p:cNvPr id="82962" name="Group 10"/>
                <p:cNvGrpSpPr>
                  <a:grpSpLocks/>
                </p:cNvGrpSpPr>
                <p:nvPr/>
              </p:nvGrpSpPr>
              <p:grpSpPr bwMode="auto">
                <a:xfrm>
                  <a:off x="4044950" y="2082800"/>
                  <a:ext cx="914400" cy="839788"/>
                  <a:chOff x="1143000" y="2971800"/>
                  <a:chExt cx="914400" cy="838200"/>
                </a:xfrm>
              </p:grpSpPr>
              <p:sp>
                <p:nvSpPr>
                  <p:cNvPr id="82969" name="Oval 11"/>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82970" name="Rectangle 12"/>
                  <p:cNvSpPr>
                    <a:spLocks noChangeArrowheads="1"/>
                  </p:cNvSpPr>
                  <p:nvPr/>
                </p:nvSpPr>
                <p:spPr bwMode="auto">
                  <a:xfrm>
                    <a:off x="1295400" y="3025775"/>
                    <a:ext cx="461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k</a:t>
                    </a:r>
                    <a:endParaRPr lang="en-US" altLang="x-none"/>
                  </a:p>
                </p:txBody>
              </p:sp>
            </p:grpSp>
            <p:grpSp>
              <p:nvGrpSpPr>
                <p:cNvPr id="82963" name="Group 13"/>
                <p:cNvGrpSpPr>
                  <a:grpSpLocks/>
                </p:cNvGrpSpPr>
                <p:nvPr/>
              </p:nvGrpSpPr>
              <p:grpSpPr bwMode="auto">
                <a:xfrm>
                  <a:off x="7859713" y="2082800"/>
                  <a:ext cx="915987" cy="839788"/>
                  <a:chOff x="1143000" y="2971800"/>
                  <a:chExt cx="914400" cy="838200"/>
                </a:xfrm>
              </p:grpSpPr>
              <p:sp>
                <p:nvSpPr>
                  <p:cNvPr id="82967" name="Oval 14"/>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82968" name="Rectangle 15"/>
                  <p:cNvSpPr>
                    <a:spLocks noChangeArrowheads="1"/>
                  </p:cNvSpPr>
                  <p:nvPr/>
                </p:nvSpPr>
                <p:spPr bwMode="auto">
                  <a:xfrm>
                    <a:off x="1295400" y="3025775"/>
                    <a:ext cx="593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N</a:t>
                    </a:r>
                    <a:endParaRPr lang="en-US" altLang="x-none"/>
                  </a:p>
                </p:txBody>
              </p:sp>
            </p:grpSp>
            <p:sp>
              <p:nvSpPr>
                <p:cNvPr id="82964" name="Oval 23"/>
                <p:cNvSpPr>
                  <a:spLocks noChangeArrowheads="1"/>
                </p:cNvSpPr>
                <p:nvPr/>
              </p:nvSpPr>
              <p:spPr bwMode="auto">
                <a:xfrm>
                  <a:off x="5722938" y="2060575"/>
                  <a:ext cx="958850" cy="8397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577" tIns="45789" rIns="91577" bIns="45789"/>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cxnSp>
              <p:nvCxnSpPr>
                <p:cNvPr id="82965" name="Straight Connector 37"/>
                <p:cNvCxnSpPr>
                  <a:cxnSpLocks noChangeShapeType="1"/>
                </p:cNvCxnSpPr>
                <p:nvPr/>
              </p:nvCxnSpPr>
              <p:spPr bwMode="auto">
                <a:xfrm>
                  <a:off x="3281363" y="2443163"/>
                  <a:ext cx="4572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2966" name="Straight Connector 38"/>
                <p:cNvCxnSpPr>
                  <a:cxnSpLocks noChangeShapeType="1"/>
                </p:cNvCxnSpPr>
                <p:nvPr/>
              </p:nvCxnSpPr>
              <p:spPr bwMode="auto">
                <a:xfrm>
                  <a:off x="7019925" y="2443163"/>
                  <a:ext cx="458788"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grpSp>
        </p:grpSp>
      </p:grpSp>
      <p:grpSp>
        <p:nvGrpSpPr>
          <p:cNvPr id="2" name="Group 1"/>
          <p:cNvGrpSpPr>
            <a:grpSpLocks/>
          </p:cNvGrpSpPr>
          <p:nvPr/>
        </p:nvGrpSpPr>
        <p:grpSpPr bwMode="auto">
          <a:xfrm>
            <a:off x="687388" y="2922588"/>
            <a:ext cx="8029575" cy="785812"/>
            <a:chOff x="687388" y="2922588"/>
            <a:chExt cx="8029575" cy="785812"/>
          </a:xfrm>
        </p:grpSpPr>
        <p:sp>
          <p:nvSpPr>
            <p:cNvPr id="82951" name="Rectangle 19"/>
            <p:cNvSpPr>
              <a:spLocks noChangeArrowheads="1"/>
            </p:cNvSpPr>
            <p:nvPr/>
          </p:nvSpPr>
          <p:spPr bwMode="auto">
            <a:xfrm>
              <a:off x="687388" y="2922588"/>
              <a:ext cx="646112"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p</a:t>
              </a:r>
              <a:r>
                <a:rPr lang="en-US" altLang="x-none" sz="2400">
                  <a:solidFill>
                    <a:srgbClr val="3333CC"/>
                  </a:solidFill>
                </a:rPr>
                <a:t>0</a:t>
              </a:r>
              <a:endParaRPr lang="en-US" altLang="x-none"/>
            </a:p>
          </p:txBody>
        </p:sp>
        <p:sp>
          <p:nvSpPr>
            <p:cNvPr id="82952" name="Rectangle 20"/>
            <p:cNvSpPr>
              <a:spLocks noChangeArrowheads="1"/>
            </p:cNvSpPr>
            <p:nvPr/>
          </p:nvSpPr>
          <p:spPr bwMode="auto">
            <a:xfrm>
              <a:off x="2149475" y="2922588"/>
              <a:ext cx="5969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p</a:t>
              </a:r>
              <a:r>
                <a:rPr lang="en-US" altLang="x-none" sz="2400">
                  <a:solidFill>
                    <a:srgbClr val="3333CC"/>
                  </a:solidFill>
                </a:rPr>
                <a:t>1</a:t>
              </a:r>
              <a:endParaRPr lang="en-US" altLang="x-none"/>
            </a:p>
          </p:txBody>
        </p:sp>
        <p:sp>
          <p:nvSpPr>
            <p:cNvPr id="82953" name="Rectangle 21"/>
            <p:cNvSpPr>
              <a:spLocks noChangeArrowheads="1"/>
            </p:cNvSpPr>
            <p:nvPr/>
          </p:nvSpPr>
          <p:spPr bwMode="auto">
            <a:xfrm>
              <a:off x="4197350" y="2998788"/>
              <a:ext cx="625475"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p</a:t>
              </a:r>
              <a:r>
                <a:rPr lang="en-US" altLang="x-none" sz="2400">
                  <a:solidFill>
                    <a:srgbClr val="3333CC"/>
                  </a:solidFill>
                </a:rPr>
                <a:t>k</a:t>
              </a:r>
              <a:endParaRPr lang="en-US" altLang="x-none"/>
            </a:p>
          </p:txBody>
        </p:sp>
        <p:sp>
          <p:nvSpPr>
            <p:cNvPr id="82954" name="Rectangle 25"/>
            <p:cNvSpPr>
              <a:spLocks noChangeArrowheads="1"/>
            </p:cNvSpPr>
            <p:nvPr/>
          </p:nvSpPr>
          <p:spPr bwMode="auto">
            <a:xfrm>
              <a:off x="5875338" y="2976563"/>
              <a:ext cx="912812"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p</a:t>
              </a:r>
              <a:r>
                <a:rPr lang="en-US" altLang="x-none" sz="2400">
                  <a:solidFill>
                    <a:srgbClr val="3333CC"/>
                  </a:solidFill>
                </a:rPr>
                <a:t>k+1</a:t>
              </a:r>
              <a:endParaRPr lang="en-US" altLang="x-none"/>
            </a:p>
          </p:txBody>
        </p:sp>
        <p:sp>
          <p:nvSpPr>
            <p:cNvPr id="82955" name="Rectangle 32"/>
            <p:cNvSpPr>
              <a:spLocks noChangeArrowheads="1"/>
            </p:cNvSpPr>
            <p:nvPr/>
          </p:nvSpPr>
          <p:spPr bwMode="auto">
            <a:xfrm>
              <a:off x="8012113" y="2976563"/>
              <a:ext cx="7048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p</a:t>
              </a:r>
              <a:r>
                <a:rPr lang="en-US" altLang="x-none" sz="2400">
                  <a:solidFill>
                    <a:srgbClr val="3333CC"/>
                  </a:solidFill>
                </a:rPr>
                <a:t>N</a:t>
              </a:r>
              <a:endParaRPr lang="en-US" altLang="x-none"/>
            </a:p>
          </p:txBody>
        </p:sp>
      </p:grpSp>
      <p:sp>
        <p:nvSpPr>
          <p:cNvPr id="3" name="Rectangle 2"/>
          <p:cNvSpPr/>
          <p:nvPr/>
        </p:nvSpPr>
        <p:spPr>
          <a:xfrm>
            <a:off x="768350" y="6102350"/>
            <a:ext cx="6259513" cy="523875"/>
          </a:xfrm>
          <a:prstGeom prst="rect">
            <a:avLst/>
          </a:prstGeom>
        </p:spPr>
        <p:txBody>
          <a:bodyPr wrap="none">
            <a:spAutoFit/>
          </a:bodyPr>
          <a:lstStyle/>
          <a:p>
            <a:pPr algn="l">
              <a:defRPr/>
            </a:pPr>
            <a:r>
              <a:rPr lang="en-US" sz="2800" kern="0" dirty="0">
                <a:solidFill>
                  <a:srgbClr val="000000"/>
                </a:solidFill>
                <a:ea typeface="ＭＳ Ｐゴシック" charset="0"/>
                <a:cs typeface="ＭＳ Ｐゴシック" charset="0"/>
                <a:sym typeface="Symbol" charset="0"/>
              </a:rPr>
              <a:t>Q: How to characterize equilibrium?</a:t>
            </a:r>
            <a:endParaRPr lang="en-US" dirty="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2800">
                <a:ea typeface="ＭＳ Ｐゴシック" charset="-128"/>
              </a:rPr>
              <a:t>Equilibrium = Time Reversibility [Frank Kelly]</a:t>
            </a:r>
          </a:p>
        </p:txBody>
      </p:sp>
      <p:sp>
        <p:nvSpPr>
          <p:cNvPr id="84994" name="Content Placeholder 2"/>
          <p:cNvSpPr>
            <a:spLocks noGrp="1"/>
          </p:cNvSpPr>
          <p:nvPr>
            <p:ph idx="1"/>
          </p:nvPr>
        </p:nvSpPr>
        <p:spPr/>
        <p:txBody>
          <a:bodyPr/>
          <a:lstStyle/>
          <a:p>
            <a:pPr>
              <a:buFont typeface="Wingdings" pitchFamily="2" charset="2"/>
              <a:buChar char="q"/>
            </a:pPr>
            <a:r>
              <a:rPr lang="en-US" altLang="x-none" dirty="0">
                <a:ea typeface="ＭＳ Ｐゴシック" charset="-128"/>
              </a:rPr>
              <a:t>Statistically </a:t>
            </a:r>
            <a:br>
              <a:rPr lang="en-US" altLang="x-none" dirty="0">
                <a:ea typeface="ＭＳ Ｐゴシック" charset="-128"/>
              </a:rPr>
            </a:br>
            <a:r>
              <a:rPr lang="en-US" altLang="x-none" dirty="0">
                <a:ea typeface="ＭＳ Ｐゴシック" charset="-128"/>
              </a:rPr>
              <a:t>cannot distinguish</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4E629B2B-38B4-8F45-B73B-3B1392205DBE}" type="slidenum">
              <a:rPr lang="en-US" altLang="x-none" sz="1200">
                <a:latin typeface="Tahoma" charset="0"/>
              </a:rPr>
              <a:pPr/>
              <a:t>74</a:t>
            </a:fld>
            <a:endParaRPr lang="en-US" altLang="x-none" sz="1200">
              <a:latin typeface="Tahoma" charset="0"/>
            </a:endParaRPr>
          </a:p>
        </p:txBody>
      </p:sp>
      <p:cxnSp>
        <p:nvCxnSpPr>
          <p:cNvPr id="84996" name="Straight Arrow Connector 34"/>
          <p:cNvCxnSpPr>
            <a:cxnSpLocks noChangeShapeType="1"/>
          </p:cNvCxnSpPr>
          <p:nvPr/>
        </p:nvCxnSpPr>
        <p:spPr bwMode="auto">
          <a:xfrm>
            <a:off x="687388" y="6183313"/>
            <a:ext cx="8240712" cy="1587"/>
          </a:xfrm>
          <a:prstGeom prst="straightConnector1">
            <a:avLst/>
          </a:prstGeom>
          <a:noFill/>
          <a:ln w="12700">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84997" name="Straight Arrow Connector 36"/>
          <p:cNvCxnSpPr>
            <a:cxnSpLocks noChangeShapeType="1"/>
          </p:cNvCxnSpPr>
          <p:nvPr/>
        </p:nvCxnSpPr>
        <p:spPr bwMode="auto">
          <a:xfrm rot="5400000" flipH="1" flipV="1">
            <a:off x="-953293" y="4541044"/>
            <a:ext cx="3282950" cy="1587"/>
          </a:xfrm>
          <a:prstGeom prst="straightConnector1">
            <a:avLst/>
          </a:prstGeom>
          <a:noFill/>
          <a:ln w="12700">
            <a:solidFill>
              <a:srgbClr val="C00000"/>
            </a:solidFill>
            <a:round/>
            <a:headEnd/>
            <a:tailEnd type="arrow" w="med" len="med"/>
          </a:ln>
          <a:extLst>
            <a:ext uri="{909E8E84-426E-40DD-AFC4-6F175D3DCCD1}">
              <a14:hiddenFill xmlns:a14="http://schemas.microsoft.com/office/drawing/2010/main">
                <a:noFill/>
              </a14:hiddenFill>
            </a:ext>
          </a:extLst>
        </p:spPr>
      </p:cxnSp>
      <p:sp>
        <p:nvSpPr>
          <p:cNvPr id="84998" name="Rectangle 38"/>
          <p:cNvSpPr>
            <a:spLocks noChangeArrowheads="1"/>
          </p:cNvSpPr>
          <p:nvPr/>
        </p:nvSpPr>
        <p:spPr bwMode="auto">
          <a:xfrm>
            <a:off x="7935913" y="6183313"/>
            <a:ext cx="71913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2000">
                <a:solidFill>
                  <a:srgbClr val="000000"/>
                </a:solidFill>
              </a:rPr>
              <a:t>time</a:t>
            </a:r>
            <a:endParaRPr lang="en-US" altLang="x-none"/>
          </a:p>
        </p:txBody>
      </p:sp>
      <p:sp>
        <p:nvSpPr>
          <p:cNvPr id="84999" name="Rectangle 39"/>
          <p:cNvSpPr>
            <a:spLocks noChangeArrowheads="1"/>
          </p:cNvSpPr>
          <p:nvPr/>
        </p:nvSpPr>
        <p:spPr bwMode="auto">
          <a:xfrm>
            <a:off x="-76200" y="2747963"/>
            <a:ext cx="762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1800">
                <a:solidFill>
                  <a:srgbClr val="000000"/>
                </a:solidFill>
              </a:rPr>
              <a:t>state</a:t>
            </a:r>
            <a:endParaRPr lang="en-US" altLang="x-none"/>
          </a:p>
        </p:txBody>
      </p:sp>
      <p:sp>
        <p:nvSpPr>
          <p:cNvPr id="85000" name="Rectangle 40"/>
          <p:cNvSpPr>
            <a:spLocks noChangeArrowheads="1"/>
          </p:cNvSpPr>
          <p:nvPr/>
        </p:nvSpPr>
        <p:spPr bwMode="auto">
          <a:xfrm>
            <a:off x="223838" y="4637088"/>
            <a:ext cx="3238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2000">
                <a:solidFill>
                  <a:srgbClr val="000000"/>
                </a:solidFill>
              </a:rPr>
              <a:t>k</a:t>
            </a:r>
            <a:endParaRPr lang="en-US" altLang="x-none" sz="300"/>
          </a:p>
        </p:txBody>
      </p:sp>
      <p:sp>
        <p:nvSpPr>
          <p:cNvPr id="85001" name="Rectangle 42"/>
          <p:cNvSpPr>
            <a:spLocks noChangeArrowheads="1"/>
          </p:cNvSpPr>
          <p:nvPr/>
        </p:nvSpPr>
        <p:spPr bwMode="auto">
          <a:xfrm>
            <a:off x="88900" y="3970338"/>
            <a:ext cx="561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2000">
                <a:solidFill>
                  <a:srgbClr val="000000"/>
                </a:solidFill>
              </a:rPr>
              <a:t>k+1</a:t>
            </a:r>
            <a:endParaRPr lang="en-US" altLang="x-none" sz="300"/>
          </a:p>
        </p:txBody>
      </p:sp>
      <p:cxnSp>
        <p:nvCxnSpPr>
          <p:cNvPr id="85002" name="Straight Connector 44"/>
          <p:cNvCxnSpPr>
            <a:cxnSpLocks noChangeShapeType="1"/>
          </p:cNvCxnSpPr>
          <p:nvPr/>
        </p:nvCxnSpPr>
        <p:spPr bwMode="auto">
          <a:xfrm>
            <a:off x="687388" y="4810125"/>
            <a:ext cx="8088312" cy="1588"/>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85003" name="Straight Connector 45"/>
          <p:cNvCxnSpPr>
            <a:cxnSpLocks noChangeShapeType="1"/>
          </p:cNvCxnSpPr>
          <p:nvPr/>
        </p:nvCxnSpPr>
        <p:spPr bwMode="auto">
          <a:xfrm>
            <a:off x="687388" y="4198938"/>
            <a:ext cx="8088312" cy="1587"/>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85004" name="Straight Connector 46"/>
          <p:cNvCxnSpPr>
            <a:cxnSpLocks noChangeShapeType="1"/>
          </p:cNvCxnSpPr>
          <p:nvPr/>
        </p:nvCxnSpPr>
        <p:spPr bwMode="auto">
          <a:xfrm>
            <a:off x="687388" y="5418138"/>
            <a:ext cx="8088312" cy="1587"/>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85005" name="Elbow Connector 48"/>
          <p:cNvCxnSpPr>
            <a:cxnSpLocks noChangeShapeType="1"/>
          </p:cNvCxnSpPr>
          <p:nvPr/>
        </p:nvCxnSpPr>
        <p:spPr bwMode="auto">
          <a:xfrm flipV="1">
            <a:off x="687388" y="4810125"/>
            <a:ext cx="1220787" cy="609600"/>
          </a:xfrm>
          <a:prstGeom prst="bentConnector3">
            <a:avLst>
              <a:gd name="adj1" fmla="val 50000"/>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5006" name="Elbow Connector 51"/>
          <p:cNvCxnSpPr>
            <a:cxnSpLocks noChangeShapeType="1"/>
          </p:cNvCxnSpPr>
          <p:nvPr/>
        </p:nvCxnSpPr>
        <p:spPr bwMode="auto">
          <a:xfrm flipV="1">
            <a:off x="2822575" y="3587750"/>
            <a:ext cx="1222375" cy="611188"/>
          </a:xfrm>
          <a:prstGeom prst="bentConnector3">
            <a:avLst>
              <a:gd name="adj1" fmla="val 50000"/>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5007" name="Elbow Connector 52"/>
          <p:cNvCxnSpPr>
            <a:cxnSpLocks noChangeShapeType="1"/>
          </p:cNvCxnSpPr>
          <p:nvPr/>
        </p:nvCxnSpPr>
        <p:spPr bwMode="auto">
          <a:xfrm>
            <a:off x="3814763" y="3587750"/>
            <a:ext cx="1220787" cy="611188"/>
          </a:xfrm>
          <a:prstGeom prst="bentConnector3">
            <a:avLst>
              <a:gd name="adj1" fmla="val 50000"/>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5008" name="Elbow Connector 57"/>
          <p:cNvCxnSpPr>
            <a:cxnSpLocks noChangeShapeType="1"/>
          </p:cNvCxnSpPr>
          <p:nvPr/>
        </p:nvCxnSpPr>
        <p:spPr bwMode="auto">
          <a:xfrm flipV="1">
            <a:off x="6334125" y="3587750"/>
            <a:ext cx="990600" cy="611188"/>
          </a:xfrm>
          <a:prstGeom prst="bentConnector3">
            <a:avLst>
              <a:gd name="adj1" fmla="val 50000"/>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5009" name="Elbow Connector 58"/>
          <p:cNvCxnSpPr>
            <a:cxnSpLocks noChangeShapeType="1"/>
          </p:cNvCxnSpPr>
          <p:nvPr/>
        </p:nvCxnSpPr>
        <p:spPr bwMode="auto">
          <a:xfrm>
            <a:off x="7019925" y="3587750"/>
            <a:ext cx="839788" cy="611188"/>
          </a:xfrm>
          <a:prstGeom prst="bentConnector3">
            <a:avLst>
              <a:gd name="adj1" fmla="val 50000"/>
            </a:avLst>
          </a:prstGeom>
          <a:noFill/>
          <a:ln w="12700">
            <a:solidFill>
              <a:schemeClr val="tx1"/>
            </a:solidFill>
            <a:round/>
            <a:headEnd/>
            <a:tailEnd/>
          </a:ln>
          <a:extLst>
            <a:ext uri="{909E8E84-426E-40DD-AFC4-6F175D3DCCD1}">
              <a14:hiddenFill xmlns:a14="http://schemas.microsoft.com/office/drawing/2010/main">
                <a:noFill/>
              </a14:hiddenFill>
            </a:ext>
          </a:extLst>
        </p:spPr>
      </p:cxnSp>
      <p:grpSp>
        <p:nvGrpSpPr>
          <p:cNvPr id="85010" name="Group 65"/>
          <p:cNvGrpSpPr>
            <a:grpSpLocks/>
          </p:cNvGrpSpPr>
          <p:nvPr/>
        </p:nvGrpSpPr>
        <p:grpSpPr bwMode="auto">
          <a:xfrm>
            <a:off x="1677988" y="4198938"/>
            <a:ext cx="1222375" cy="612775"/>
            <a:chOff x="1676400" y="4191000"/>
            <a:chExt cx="1219200" cy="610394"/>
          </a:xfrm>
        </p:grpSpPr>
        <p:cxnSp>
          <p:nvCxnSpPr>
            <p:cNvPr id="85023" name="Elbow Connector 50"/>
            <p:cNvCxnSpPr>
              <a:cxnSpLocks noChangeShapeType="1"/>
            </p:cNvCxnSpPr>
            <p:nvPr/>
          </p:nvCxnSpPr>
          <p:spPr bwMode="auto">
            <a:xfrm flipV="1">
              <a:off x="1676400" y="4191000"/>
              <a:ext cx="1219200" cy="609600"/>
            </a:xfrm>
            <a:prstGeom prst="bentConnector3">
              <a:avLst>
                <a:gd name="adj1" fmla="val 50000"/>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5024" name="Straight Arrow Connector 62"/>
            <p:cNvCxnSpPr>
              <a:cxnSpLocks noChangeShapeType="1"/>
            </p:cNvCxnSpPr>
            <p:nvPr/>
          </p:nvCxnSpPr>
          <p:spPr bwMode="auto">
            <a:xfrm rot="5400000" flipH="1" flipV="1">
              <a:off x="2094706" y="4610100"/>
              <a:ext cx="381794" cy="794"/>
            </a:xfrm>
            <a:prstGeom prst="straightConnector1">
              <a:avLst/>
            </a:prstGeom>
            <a:noFill/>
            <a:ln w="12700">
              <a:solidFill>
                <a:srgbClr val="C00000"/>
              </a:solidFill>
              <a:round/>
              <a:headEnd/>
              <a:tailEnd type="arrow" w="med" len="med"/>
            </a:ln>
            <a:extLst>
              <a:ext uri="{909E8E84-426E-40DD-AFC4-6F175D3DCCD1}">
                <a14:hiddenFill xmlns:a14="http://schemas.microsoft.com/office/drawing/2010/main">
                  <a:noFill/>
                </a14:hiddenFill>
              </a:ext>
            </a:extLst>
          </p:spPr>
        </p:cxnSp>
      </p:grpSp>
      <p:grpSp>
        <p:nvGrpSpPr>
          <p:cNvPr id="85011" name="Group 66"/>
          <p:cNvGrpSpPr>
            <a:grpSpLocks/>
          </p:cNvGrpSpPr>
          <p:nvPr/>
        </p:nvGrpSpPr>
        <p:grpSpPr bwMode="auto">
          <a:xfrm>
            <a:off x="5570538" y="4198938"/>
            <a:ext cx="1220787" cy="612775"/>
            <a:chOff x="1676400" y="4191000"/>
            <a:chExt cx="1219200" cy="610394"/>
          </a:xfrm>
        </p:grpSpPr>
        <p:cxnSp>
          <p:nvCxnSpPr>
            <p:cNvPr id="85021" name="Elbow Connector 67"/>
            <p:cNvCxnSpPr>
              <a:cxnSpLocks noChangeShapeType="1"/>
            </p:cNvCxnSpPr>
            <p:nvPr/>
          </p:nvCxnSpPr>
          <p:spPr bwMode="auto">
            <a:xfrm flipV="1">
              <a:off x="1676400" y="4191000"/>
              <a:ext cx="1219200" cy="609600"/>
            </a:xfrm>
            <a:prstGeom prst="bentConnector3">
              <a:avLst>
                <a:gd name="adj1" fmla="val 50000"/>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5022" name="Straight Arrow Connector 68"/>
            <p:cNvCxnSpPr>
              <a:cxnSpLocks noChangeShapeType="1"/>
            </p:cNvCxnSpPr>
            <p:nvPr/>
          </p:nvCxnSpPr>
          <p:spPr bwMode="auto">
            <a:xfrm rot="5400000" flipH="1" flipV="1">
              <a:off x="2094706" y="4610100"/>
              <a:ext cx="381794" cy="794"/>
            </a:xfrm>
            <a:prstGeom prst="straightConnector1">
              <a:avLst/>
            </a:prstGeom>
            <a:noFill/>
            <a:ln w="12700">
              <a:solidFill>
                <a:srgbClr val="C00000"/>
              </a:solidFill>
              <a:round/>
              <a:headEnd/>
              <a:tailEnd type="arrow" w="med" len="med"/>
            </a:ln>
            <a:extLst>
              <a:ext uri="{909E8E84-426E-40DD-AFC4-6F175D3DCCD1}">
                <a14:hiddenFill xmlns:a14="http://schemas.microsoft.com/office/drawing/2010/main">
                  <a:noFill/>
                </a14:hiddenFill>
              </a:ext>
            </a:extLst>
          </p:spPr>
        </p:cxnSp>
      </p:grpSp>
      <p:grpSp>
        <p:nvGrpSpPr>
          <p:cNvPr id="85012" name="Group 72"/>
          <p:cNvGrpSpPr>
            <a:grpSpLocks/>
          </p:cNvGrpSpPr>
          <p:nvPr/>
        </p:nvGrpSpPr>
        <p:grpSpPr bwMode="auto">
          <a:xfrm>
            <a:off x="4806950" y="4198938"/>
            <a:ext cx="1220788" cy="611187"/>
            <a:chOff x="4800600" y="4191000"/>
            <a:chExt cx="1219200" cy="609600"/>
          </a:xfrm>
        </p:grpSpPr>
        <p:cxnSp>
          <p:nvCxnSpPr>
            <p:cNvPr id="85019" name="Elbow Connector 54"/>
            <p:cNvCxnSpPr>
              <a:cxnSpLocks noChangeShapeType="1"/>
            </p:cNvCxnSpPr>
            <p:nvPr/>
          </p:nvCxnSpPr>
          <p:spPr bwMode="auto">
            <a:xfrm>
              <a:off x="4800600" y="4191000"/>
              <a:ext cx="1219200" cy="609600"/>
            </a:xfrm>
            <a:prstGeom prst="bentConnector3">
              <a:avLst>
                <a:gd name="adj1" fmla="val 50000"/>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5020" name="Straight Arrow Connector 70"/>
            <p:cNvCxnSpPr>
              <a:cxnSpLocks noChangeShapeType="1"/>
            </p:cNvCxnSpPr>
            <p:nvPr/>
          </p:nvCxnSpPr>
          <p:spPr bwMode="auto">
            <a:xfrm rot="5400000">
              <a:off x="5219700" y="4381500"/>
              <a:ext cx="381000" cy="1588"/>
            </a:xfrm>
            <a:prstGeom prst="straightConnector1">
              <a:avLst/>
            </a:prstGeom>
            <a:noFill/>
            <a:ln w="12700">
              <a:solidFill>
                <a:srgbClr val="00B050"/>
              </a:solidFill>
              <a:round/>
              <a:headEnd/>
              <a:tailEnd type="arrow" w="med" len="med"/>
            </a:ln>
            <a:extLst>
              <a:ext uri="{909E8E84-426E-40DD-AFC4-6F175D3DCCD1}">
                <a14:hiddenFill xmlns:a14="http://schemas.microsoft.com/office/drawing/2010/main">
                  <a:noFill/>
                </a14:hiddenFill>
              </a:ext>
            </a:extLst>
          </p:spPr>
        </p:cxnSp>
      </p:grpSp>
      <p:grpSp>
        <p:nvGrpSpPr>
          <p:cNvPr id="85013" name="Group 73"/>
          <p:cNvGrpSpPr>
            <a:grpSpLocks/>
          </p:cNvGrpSpPr>
          <p:nvPr/>
        </p:nvGrpSpPr>
        <p:grpSpPr bwMode="auto">
          <a:xfrm>
            <a:off x="7631113" y="4198938"/>
            <a:ext cx="1220787" cy="611187"/>
            <a:chOff x="4800600" y="4191000"/>
            <a:chExt cx="1219200" cy="609600"/>
          </a:xfrm>
        </p:grpSpPr>
        <p:cxnSp>
          <p:nvCxnSpPr>
            <p:cNvPr id="85017" name="Elbow Connector 74"/>
            <p:cNvCxnSpPr>
              <a:cxnSpLocks noChangeShapeType="1"/>
            </p:cNvCxnSpPr>
            <p:nvPr/>
          </p:nvCxnSpPr>
          <p:spPr bwMode="auto">
            <a:xfrm>
              <a:off x="4800600" y="4191000"/>
              <a:ext cx="1219200" cy="609600"/>
            </a:xfrm>
            <a:prstGeom prst="bentConnector3">
              <a:avLst>
                <a:gd name="adj1" fmla="val 50000"/>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5018" name="Straight Arrow Connector 75"/>
            <p:cNvCxnSpPr>
              <a:cxnSpLocks noChangeShapeType="1"/>
            </p:cNvCxnSpPr>
            <p:nvPr/>
          </p:nvCxnSpPr>
          <p:spPr bwMode="auto">
            <a:xfrm rot="5400000">
              <a:off x="5219700" y="4381500"/>
              <a:ext cx="381000" cy="1588"/>
            </a:xfrm>
            <a:prstGeom prst="straightConnector1">
              <a:avLst/>
            </a:prstGeom>
            <a:noFill/>
            <a:ln w="12700">
              <a:solidFill>
                <a:srgbClr val="00B050"/>
              </a:solidFill>
              <a:round/>
              <a:headEnd/>
              <a:tailEnd type="arrow" w="med" len="med"/>
            </a:ln>
            <a:extLst>
              <a:ext uri="{909E8E84-426E-40DD-AFC4-6F175D3DCCD1}">
                <a14:hiddenFill xmlns:a14="http://schemas.microsoft.com/office/drawing/2010/main">
                  <a:noFill/>
                </a14:hiddenFill>
              </a:ext>
            </a:extLst>
          </p:spPr>
        </p:cxnSp>
      </p:grpSp>
      <p:cxnSp>
        <p:nvCxnSpPr>
          <p:cNvPr id="85014" name="Straight Connector 31"/>
          <p:cNvCxnSpPr>
            <a:cxnSpLocks noChangeShapeType="1"/>
          </p:cNvCxnSpPr>
          <p:nvPr/>
        </p:nvCxnSpPr>
        <p:spPr bwMode="auto">
          <a:xfrm rot="5400000">
            <a:off x="6904038" y="4541837"/>
            <a:ext cx="32829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graphicFrame>
        <p:nvGraphicFramePr>
          <p:cNvPr id="85015" name="Object 2"/>
          <p:cNvGraphicFramePr>
            <a:graphicFrameLocks noChangeAspect="1"/>
          </p:cNvGraphicFramePr>
          <p:nvPr/>
        </p:nvGraphicFramePr>
        <p:xfrm>
          <a:off x="4349750" y="1530350"/>
          <a:ext cx="2311400" cy="461963"/>
        </p:xfrm>
        <a:graphic>
          <a:graphicData uri="http://schemas.openxmlformats.org/presentationml/2006/ole">
            <mc:AlternateContent xmlns:mc="http://schemas.openxmlformats.org/markup-compatibility/2006">
              <mc:Choice xmlns:v="urn:schemas-microsoft-com:vml" Requires="v">
                <p:oleObj spid="_x0000_s85165" name="Equation" r:id="rId4" imgW="1143000" imgH="228600" progId="Equation.3">
                  <p:embed/>
                </p:oleObj>
              </mc:Choice>
              <mc:Fallback>
                <p:oleObj name="Equation" r:id="rId4" imgW="11430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9750" y="1530350"/>
                        <a:ext cx="2311400" cy="461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5016" name="Object 33"/>
          <p:cNvGraphicFramePr>
            <a:graphicFrameLocks noChangeAspect="1"/>
          </p:cNvGraphicFramePr>
          <p:nvPr/>
        </p:nvGraphicFramePr>
        <p:xfrm>
          <a:off x="4440238" y="2216150"/>
          <a:ext cx="2233612" cy="461963"/>
        </p:xfrm>
        <a:graphic>
          <a:graphicData uri="http://schemas.openxmlformats.org/presentationml/2006/ole">
            <mc:AlternateContent xmlns:mc="http://schemas.openxmlformats.org/markup-compatibility/2006">
              <mc:Choice xmlns:v="urn:schemas-microsoft-com:vml" Requires="v">
                <p:oleObj spid="_x0000_s85166" name="Equation" r:id="rId6" imgW="1104900" imgH="228600" progId="Equation.3">
                  <p:embed/>
                </p:oleObj>
              </mc:Choice>
              <mc:Fallback>
                <p:oleObj name="Equation" r:id="rId6" imgW="1104900" imgH="228600" progId="Equation.3">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0238" y="2216150"/>
                        <a:ext cx="2233612" cy="461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533400" y="6350"/>
            <a:ext cx="7783513" cy="1146175"/>
          </a:xfrm>
        </p:spPr>
        <p:txBody>
          <a:bodyPr/>
          <a:lstStyle/>
          <a:p>
            <a:r>
              <a:rPr lang="en-US" altLang="x-none">
                <a:ea typeface="ＭＳ Ｐゴシック" charset="-128"/>
              </a:rPr>
              <a:t>Analysis of Circuit-Switching Blocking (Busy) Time: Sketch</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500">
                <a:solidFill>
                  <a:schemeClr val="tx1"/>
                </a:solidFill>
                <a:latin typeface="Comic Sans MS" charset="0"/>
                <a:ea typeface="ＭＳ Ｐゴシック" charset="-128"/>
              </a:defRPr>
            </a:lvl1pPr>
            <a:lvl2pPr marL="742950" indent="-285750" defTabSz="912813">
              <a:defRPr sz="500">
                <a:solidFill>
                  <a:schemeClr val="tx1"/>
                </a:solidFill>
                <a:latin typeface="Comic Sans MS" charset="0"/>
                <a:ea typeface="ＭＳ Ｐゴシック" charset="-128"/>
              </a:defRPr>
            </a:lvl2pPr>
            <a:lvl3pPr marL="1143000" indent="-228600" defTabSz="912813">
              <a:defRPr sz="500">
                <a:solidFill>
                  <a:schemeClr val="tx1"/>
                </a:solidFill>
                <a:latin typeface="Comic Sans MS" charset="0"/>
                <a:ea typeface="ＭＳ Ｐゴシック" charset="-128"/>
              </a:defRPr>
            </a:lvl3pPr>
            <a:lvl4pPr marL="1600200" indent="-228600" defTabSz="912813">
              <a:defRPr sz="500">
                <a:solidFill>
                  <a:schemeClr val="tx1"/>
                </a:solidFill>
                <a:latin typeface="Comic Sans MS" charset="0"/>
                <a:ea typeface="ＭＳ Ｐゴシック" charset="-128"/>
              </a:defRPr>
            </a:lvl4pPr>
            <a:lvl5pPr marL="2057400" indent="-228600" defTabSz="912813">
              <a:defRPr sz="500">
                <a:solidFill>
                  <a:schemeClr val="tx1"/>
                </a:solidFill>
                <a:latin typeface="Comic Sans MS" charset="0"/>
                <a:ea typeface="ＭＳ Ｐゴシック" charset="-128"/>
              </a:defRPr>
            </a:lvl5pPr>
            <a:lvl6pPr marL="2514600" indent="-228600" algn="ctr" defTabSz="912813"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defTabSz="912813"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defTabSz="912813"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defTabSz="912813" eaLnBrk="0" fontAlgn="base" hangingPunct="0">
              <a:spcBef>
                <a:spcPct val="0"/>
              </a:spcBef>
              <a:spcAft>
                <a:spcPct val="0"/>
              </a:spcAft>
              <a:defRPr sz="500">
                <a:solidFill>
                  <a:schemeClr val="tx1"/>
                </a:solidFill>
                <a:latin typeface="Comic Sans MS" charset="0"/>
                <a:ea typeface="ＭＳ Ｐゴシック" charset="-128"/>
              </a:defRPr>
            </a:lvl9pPr>
          </a:lstStyle>
          <a:p>
            <a:fld id="{99A4F2D8-B692-A74A-992E-938B2AD30624}" type="slidenum">
              <a:rPr lang="en-US" altLang="x-none" sz="1200">
                <a:latin typeface="Tahoma" charset="0"/>
              </a:rPr>
              <a:pPr/>
              <a:t>75</a:t>
            </a:fld>
            <a:endParaRPr lang="en-US" altLang="x-none" sz="1200">
              <a:latin typeface="Tahoma" charset="0"/>
            </a:endParaRPr>
          </a:p>
        </p:txBody>
      </p:sp>
      <p:grpSp>
        <p:nvGrpSpPr>
          <p:cNvPr id="87043" name="Group 6"/>
          <p:cNvGrpSpPr>
            <a:grpSpLocks/>
          </p:cNvGrpSpPr>
          <p:nvPr/>
        </p:nvGrpSpPr>
        <p:grpSpPr bwMode="auto">
          <a:xfrm>
            <a:off x="611188" y="2082800"/>
            <a:ext cx="914400" cy="839788"/>
            <a:chOff x="1143000" y="2971800"/>
            <a:chExt cx="914400" cy="838200"/>
          </a:xfrm>
        </p:grpSpPr>
        <p:sp>
          <p:nvSpPr>
            <p:cNvPr id="87071" name="Oval 4"/>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87072" name="Rectangle 5"/>
            <p:cNvSpPr>
              <a:spLocks noChangeArrowheads="1"/>
            </p:cNvSpPr>
            <p:nvPr/>
          </p:nvSpPr>
          <p:spPr bwMode="auto">
            <a:xfrm>
              <a:off x="1295400" y="3025775"/>
              <a:ext cx="496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0</a:t>
              </a:r>
              <a:endParaRPr lang="en-US" altLang="x-none"/>
            </a:p>
          </p:txBody>
        </p:sp>
      </p:grpSp>
      <p:grpSp>
        <p:nvGrpSpPr>
          <p:cNvPr id="87044" name="Group 7"/>
          <p:cNvGrpSpPr>
            <a:grpSpLocks/>
          </p:cNvGrpSpPr>
          <p:nvPr/>
        </p:nvGrpSpPr>
        <p:grpSpPr bwMode="auto">
          <a:xfrm>
            <a:off x="2060575" y="2082800"/>
            <a:ext cx="915988" cy="839788"/>
            <a:chOff x="1143000" y="2971800"/>
            <a:chExt cx="914400" cy="838200"/>
          </a:xfrm>
        </p:grpSpPr>
        <p:sp>
          <p:nvSpPr>
            <p:cNvPr id="87069" name="Oval 8"/>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87070" name="Rectangle 9"/>
            <p:cNvSpPr>
              <a:spLocks noChangeArrowheads="1"/>
            </p:cNvSpPr>
            <p:nvPr/>
          </p:nvSpPr>
          <p:spPr bwMode="auto">
            <a:xfrm>
              <a:off x="1295400" y="3025775"/>
              <a:ext cx="4159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1</a:t>
              </a:r>
              <a:endParaRPr lang="en-US" altLang="x-none"/>
            </a:p>
          </p:txBody>
        </p:sp>
      </p:grpSp>
      <p:grpSp>
        <p:nvGrpSpPr>
          <p:cNvPr id="87045" name="Group 10"/>
          <p:cNvGrpSpPr>
            <a:grpSpLocks/>
          </p:cNvGrpSpPr>
          <p:nvPr/>
        </p:nvGrpSpPr>
        <p:grpSpPr bwMode="auto">
          <a:xfrm>
            <a:off x="4044950" y="2082800"/>
            <a:ext cx="914400" cy="839788"/>
            <a:chOff x="1143000" y="2971800"/>
            <a:chExt cx="914400" cy="838200"/>
          </a:xfrm>
        </p:grpSpPr>
        <p:sp>
          <p:nvSpPr>
            <p:cNvPr id="87067" name="Oval 11"/>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87068" name="Rectangle 12"/>
            <p:cNvSpPr>
              <a:spLocks noChangeArrowheads="1"/>
            </p:cNvSpPr>
            <p:nvPr/>
          </p:nvSpPr>
          <p:spPr bwMode="auto">
            <a:xfrm>
              <a:off x="1295400" y="3025775"/>
              <a:ext cx="461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k</a:t>
              </a:r>
              <a:endParaRPr lang="en-US" altLang="x-none"/>
            </a:p>
          </p:txBody>
        </p:sp>
      </p:grpSp>
      <p:grpSp>
        <p:nvGrpSpPr>
          <p:cNvPr id="87046" name="Group 13"/>
          <p:cNvGrpSpPr>
            <a:grpSpLocks/>
          </p:cNvGrpSpPr>
          <p:nvPr/>
        </p:nvGrpSpPr>
        <p:grpSpPr bwMode="auto">
          <a:xfrm>
            <a:off x="7859713" y="2082800"/>
            <a:ext cx="915987" cy="839788"/>
            <a:chOff x="1143000" y="2971800"/>
            <a:chExt cx="914400" cy="838200"/>
          </a:xfrm>
        </p:grpSpPr>
        <p:sp>
          <p:nvSpPr>
            <p:cNvPr id="87065" name="Oval 14"/>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87066" name="Rectangle 15"/>
            <p:cNvSpPr>
              <a:spLocks noChangeArrowheads="1"/>
            </p:cNvSpPr>
            <p:nvPr/>
          </p:nvSpPr>
          <p:spPr bwMode="auto">
            <a:xfrm>
              <a:off x="1295400" y="3025775"/>
              <a:ext cx="593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N</a:t>
              </a:r>
              <a:endParaRPr lang="en-US" altLang="x-none"/>
            </a:p>
          </p:txBody>
        </p:sp>
      </p:grpSp>
      <p:sp>
        <p:nvSpPr>
          <p:cNvPr id="87047" name="Rectangle 16"/>
          <p:cNvSpPr>
            <a:spLocks noChangeArrowheads="1"/>
          </p:cNvSpPr>
          <p:nvPr/>
        </p:nvSpPr>
        <p:spPr bwMode="auto">
          <a:xfrm>
            <a:off x="611188" y="1450975"/>
            <a:ext cx="4392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2400" dirty="0">
                <a:solidFill>
                  <a:srgbClr val="3333CC"/>
                </a:solidFill>
              </a:rPr>
              <a:t>system state: # of busy lines</a:t>
            </a:r>
            <a:endParaRPr lang="en-US" altLang="x-none" sz="100" dirty="0"/>
          </a:p>
        </p:txBody>
      </p:sp>
      <p:graphicFrame>
        <p:nvGraphicFramePr>
          <p:cNvPr id="95240" name="Object 2"/>
          <p:cNvGraphicFramePr>
            <a:graphicFrameLocks noChangeAspect="1"/>
          </p:cNvGraphicFramePr>
          <p:nvPr/>
        </p:nvGraphicFramePr>
        <p:xfrm>
          <a:off x="3052763" y="4733925"/>
          <a:ext cx="2365375" cy="461963"/>
        </p:xfrm>
        <a:graphic>
          <a:graphicData uri="http://schemas.openxmlformats.org/presentationml/2006/ole">
            <mc:AlternateContent xmlns:mc="http://schemas.openxmlformats.org/markup-compatibility/2006">
              <mc:Choice xmlns:v="urn:schemas-microsoft-com:vml" Requires="v">
                <p:oleObj spid="_x0000_s87281" name="Equation" r:id="rId4" imgW="1168400" imgH="228600" progId="Equation.3">
                  <p:embed/>
                </p:oleObj>
              </mc:Choice>
              <mc:Fallback>
                <p:oleObj name="Equation" r:id="rId4" imgW="11684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2763" y="4733925"/>
                        <a:ext cx="2365375" cy="461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7049" name="Rectangle 18"/>
          <p:cNvSpPr>
            <a:spLocks noChangeArrowheads="1"/>
          </p:cNvSpPr>
          <p:nvPr/>
        </p:nvSpPr>
        <p:spPr bwMode="auto">
          <a:xfrm>
            <a:off x="533400" y="3816350"/>
            <a:ext cx="7666038"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pPr algn="l"/>
            <a:r>
              <a:rPr lang="en-US" altLang="x-none" sz="2400">
                <a:solidFill>
                  <a:srgbClr val="3333CC"/>
                </a:solidFill>
              </a:rPr>
              <a:t>at equilibrium (time resersibility)  in one unit time:  </a:t>
            </a:r>
            <a:br>
              <a:rPr lang="en-US" altLang="x-none" sz="2400">
                <a:solidFill>
                  <a:srgbClr val="3333CC"/>
                </a:solidFill>
              </a:rPr>
            </a:br>
            <a:r>
              <a:rPr lang="en-US" altLang="x-none" sz="2400">
                <a:solidFill>
                  <a:srgbClr val="3333CC"/>
                </a:solidFill>
              </a:rPr>
              <a:t>    #(transitions k </a:t>
            </a:r>
            <a:r>
              <a:rPr lang="en-US" altLang="x-none" sz="2800">
                <a:solidFill>
                  <a:srgbClr val="0033CC"/>
                </a:solidFill>
                <a:sym typeface="Symbol" charset="2"/>
              </a:rPr>
              <a:t></a:t>
            </a:r>
            <a:r>
              <a:rPr lang="en-US" altLang="x-none" sz="2400">
                <a:solidFill>
                  <a:srgbClr val="3333CC"/>
                </a:solidFill>
              </a:rPr>
              <a:t> k+1)  = #(transitions k+1 </a:t>
            </a:r>
            <a:r>
              <a:rPr lang="en-US" altLang="x-none" sz="2800">
                <a:solidFill>
                  <a:srgbClr val="0033CC"/>
                </a:solidFill>
                <a:sym typeface="Symbol" charset="2"/>
              </a:rPr>
              <a:t></a:t>
            </a:r>
            <a:r>
              <a:rPr lang="en-US" altLang="x-none" sz="2400">
                <a:solidFill>
                  <a:srgbClr val="3333CC"/>
                </a:solidFill>
              </a:rPr>
              <a:t> k)</a:t>
            </a:r>
            <a:endParaRPr lang="en-US" altLang="x-none" sz="100">
              <a:solidFill>
                <a:srgbClr val="000000"/>
              </a:solidFill>
            </a:endParaRPr>
          </a:p>
        </p:txBody>
      </p:sp>
      <p:sp>
        <p:nvSpPr>
          <p:cNvPr id="87050" name="Rectangle 19"/>
          <p:cNvSpPr>
            <a:spLocks noChangeArrowheads="1"/>
          </p:cNvSpPr>
          <p:nvPr/>
        </p:nvSpPr>
        <p:spPr bwMode="auto">
          <a:xfrm>
            <a:off x="687388" y="2922588"/>
            <a:ext cx="646112"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p</a:t>
            </a:r>
            <a:r>
              <a:rPr lang="en-US" altLang="x-none" sz="2400">
                <a:solidFill>
                  <a:srgbClr val="3333CC"/>
                </a:solidFill>
              </a:rPr>
              <a:t>0</a:t>
            </a:r>
            <a:endParaRPr lang="en-US" altLang="x-none"/>
          </a:p>
        </p:txBody>
      </p:sp>
      <p:sp>
        <p:nvSpPr>
          <p:cNvPr id="87051" name="Rectangle 20"/>
          <p:cNvSpPr>
            <a:spLocks noChangeArrowheads="1"/>
          </p:cNvSpPr>
          <p:nvPr/>
        </p:nvSpPr>
        <p:spPr bwMode="auto">
          <a:xfrm>
            <a:off x="2149475" y="2922588"/>
            <a:ext cx="5969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p</a:t>
            </a:r>
            <a:r>
              <a:rPr lang="en-US" altLang="x-none" sz="2400">
                <a:solidFill>
                  <a:srgbClr val="3333CC"/>
                </a:solidFill>
              </a:rPr>
              <a:t>1</a:t>
            </a:r>
            <a:endParaRPr lang="en-US" altLang="x-none"/>
          </a:p>
        </p:txBody>
      </p:sp>
      <p:sp>
        <p:nvSpPr>
          <p:cNvPr id="87052" name="Rectangle 21"/>
          <p:cNvSpPr>
            <a:spLocks noChangeArrowheads="1"/>
          </p:cNvSpPr>
          <p:nvPr/>
        </p:nvSpPr>
        <p:spPr bwMode="auto">
          <a:xfrm>
            <a:off x="4197350" y="2998788"/>
            <a:ext cx="625475"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p</a:t>
            </a:r>
            <a:r>
              <a:rPr lang="en-US" altLang="x-none" sz="2400">
                <a:solidFill>
                  <a:srgbClr val="3333CC"/>
                </a:solidFill>
              </a:rPr>
              <a:t>k</a:t>
            </a:r>
            <a:endParaRPr lang="en-US" altLang="x-none"/>
          </a:p>
        </p:txBody>
      </p:sp>
      <p:sp>
        <p:nvSpPr>
          <p:cNvPr id="87053" name="Oval 23"/>
          <p:cNvSpPr>
            <a:spLocks noChangeArrowheads="1"/>
          </p:cNvSpPr>
          <p:nvPr/>
        </p:nvSpPr>
        <p:spPr bwMode="auto">
          <a:xfrm>
            <a:off x="5722938" y="2060575"/>
            <a:ext cx="958850" cy="8397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577" tIns="45789" rIns="91577" bIns="45789"/>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endParaRPr lang="x-none" altLang="x-none"/>
          </a:p>
        </p:txBody>
      </p:sp>
      <p:sp>
        <p:nvSpPr>
          <p:cNvPr id="87054" name="Rectangle 24"/>
          <p:cNvSpPr>
            <a:spLocks noChangeArrowheads="1"/>
          </p:cNvSpPr>
          <p:nvPr/>
        </p:nvSpPr>
        <p:spPr bwMode="auto">
          <a:xfrm>
            <a:off x="5745163" y="2114550"/>
            <a:ext cx="939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k+1</a:t>
            </a:r>
            <a:endParaRPr lang="en-US" altLang="x-none"/>
          </a:p>
        </p:txBody>
      </p:sp>
      <p:sp>
        <p:nvSpPr>
          <p:cNvPr id="87055" name="Rectangle 25"/>
          <p:cNvSpPr>
            <a:spLocks noChangeArrowheads="1"/>
          </p:cNvSpPr>
          <p:nvPr/>
        </p:nvSpPr>
        <p:spPr bwMode="auto">
          <a:xfrm>
            <a:off x="5875338" y="2976563"/>
            <a:ext cx="912812"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p</a:t>
            </a:r>
            <a:r>
              <a:rPr lang="en-US" altLang="x-none" sz="2400">
                <a:solidFill>
                  <a:srgbClr val="3333CC"/>
                </a:solidFill>
              </a:rPr>
              <a:t>k+1</a:t>
            </a:r>
            <a:endParaRPr lang="en-US" altLang="x-none"/>
          </a:p>
        </p:txBody>
      </p:sp>
      <p:cxnSp>
        <p:nvCxnSpPr>
          <p:cNvPr id="87056" name="Curved Connector 30"/>
          <p:cNvCxnSpPr>
            <a:cxnSpLocks noChangeShapeType="1"/>
          </p:cNvCxnSpPr>
          <p:nvPr/>
        </p:nvCxnSpPr>
        <p:spPr bwMode="auto">
          <a:xfrm>
            <a:off x="4883150" y="2214563"/>
            <a:ext cx="915988" cy="1587"/>
          </a:xfrm>
          <a:prstGeom prst="curvedConnector3">
            <a:avLst>
              <a:gd name="adj1" fmla="val 50000"/>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87057" name="Rectangle 31"/>
          <p:cNvSpPr>
            <a:spLocks noChangeArrowheads="1"/>
          </p:cNvSpPr>
          <p:nvPr/>
        </p:nvSpPr>
        <p:spPr bwMode="auto">
          <a:xfrm>
            <a:off x="5111750" y="1755775"/>
            <a:ext cx="3841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2800">
                <a:solidFill>
                  <a:srgbClr val="000000"/>
                </a:solidFill>
                <a:sym typeface="Symbol" charset="2"/>
              </a:rPr>
              <a:t></a:t>
            </a:r>
            <a:endParaRPr lang="en-US" altLang="x-none"/>
          </a:p>
        </p:txBody>
      </p:sp>
      <p:cxnSp>
        <p:nvCxnSpPr>
          <p:cNvPr id="87058" name="Straight Arrow Connector 33"/>
          <p:cNvCxnSpPr>
            <a:cxnSpLocks noChangeShapeType="1"/>
          </p:cNvCxnSpPr>
          <p:nvPr/>
        </p:nvCxnSpPr>
        <p:spPr bwMode="auto">
          <a:xfrm rot="10800000">
            <a:off x="4959350" y="2671763"/>
            <a:ext cx="839788" cy="158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87059" name="Rectangle 34"/>
          <p:cNvSpPr>
            <a:spLocks noChangeArrowheads="1"/>
          </p:cNvSpPr>
          <p:nvPr/>
        </p:nvSpPr>
        <p:spPr bwMode="auto">
          <a:xfrm>
            <a:off x="4806950" y="2671763"/>
            <a:ext cx="11842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2800">
                <a:solidFill>
                  <a:srgbClr val="000000"/>
                </a:solidFill>
                <a:sym typeface="Symbol" charset="2"/>
              </a:rPr>
              <a:t>(k+1)</a:t>
            </a:r>
            <a:endParaRPr lang="en-US" altLang="x-none"/>
          </a:p>
        </p:txBody>
      </p:sp>
      <p:graphicFrame>
        <p:nvGraphicFramePr>
          <p:cNvPr id="95252" name="Object 3"/>
          <p:cNvGraphicFramePr>
            <a:graphicFrameLocks noChangeAspect="1"/>
          </p:cNvGraphicFramePr>
          <p:nvPr/>
        </p:nvGraphicFramePr>
        <p:xfrm>
          <a:off x="2657475" y="5337175"/>
          <a:ext cx="3598863" cy="541338"/>
        </p:xfrm>
        <a:graphic>
          <a:graphicData uri="http://schemas.openxmlformats.org/presentationml/2006/ole">
            <mc:AlternateContent xmlns:mc="http://schemas.openxmlformats.org/markup-compatibility/2006">
              <mc:Choice xmlns:v="urn:schemas-microsoft-com:vml" Requires="v">
                <p:oleObj spid="_x0000_s87282" name="Equation" r:id="rId6" imgW="1777229" imgH="266584" progId="Equation.3">
                  <p:embed/>
                </p:oleObj>
              </mc:Choice>
              <mc:Fallback>
                <p:oleObj name="Equation" r:id="rId6" imgW="1777229" imgH="266584"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7475" y="5337175"/>
                        <a:ext cx="3598863" cy="541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5253" name="Object 4"/>
          <p:cNvGraphicFramePr>
            <a:graphicFrameLocks noChangeAspect="1"/>
          </p:cNvGraphicFramePr>
          <p:nvPr/>
        </p:nvGraphicFramePr>
        <p:xfrm>
          <a:off x="2365375" y="5954713"/>
          <a:ext cx="4113213" cy="927100"/>
        </p:xfrm>
        <a:graphic>
          <a:graphicData uri="http://schemas.openxmlformats.org/presentationml/2006/ole">
            <mc:AlternateContent xmlns:mc="http://schemas.openxmlformats.org/markup-compatibility/2006">
              <mc:Choice xmlns:v="urn:schemas-microsoft-com:vml" Requires="v">
                <p:oleObj spid="_x0000_s87283" name="Equation" r:id="rId8" imgW="2032000" imgH="457200" progId="Equation.3">
                  <p:embed/>
                </p:oleObj>
              </mc:Choice>
              <mc:Fallback>
                <p:oleObj name="Equation" r:id="rId8" imgW="2032000" imgH="4572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5375" y="5954713"/>
                        <a:ext cx="4113213" cy="927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cxnSp>
        <p:nvCxnSpPr>
          <p:cNvPr id="87062" name="Straight Connector 37"/>
          <p:cNvCxnSpPr>
            <a:cxnSpLocks noChangeShapeType="1"/>
          </p:cNvCxnSpPr>
          <p:nvPr/>
        </p:nvCxnSpPr>
        <p:spPr bwMode="auto">
          <a:xfrm>
            <a:off x="3281363" y="2443163"/>
            <a:ext cx="4572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7063" name="Straight Connector 38"/>
          <p:cNvCxnSpPr>
            <a:cxnSpLocks noChangeShapeType="1"/>
          </p:cNvCxnSpPr>
          <p:nvPr/>
        </p:nvCxnSpPr>
        <p:spPr bwMode="auto">
          <a:xfrm>
            <a:off x="7019925" y="2443163"/>
            <a:ext cx="458788"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87064" name="Rectangle 32"/>
          <p:cNvSpPr>
            <a:spLocks noChangeArrowheads="1"/>
          </p:cNvSpPr>
          <p:nvPr/>
        </p:nvSpPr>
        <p:spPr bwMode="auto">
          <a:xfrm>
            <a:off x="8012113" y="2976563"/>
            <a:ext cx="7048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45789">
            <a:spAutoFit/>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r>
              <a:rPr lang="en-US" altLang="x-none" sz="4000">
                <a:solidFill>
                  <a:srgbClr val="3333CC"/>
                </a:solidFill>
              </a:rPr>
              <a:t>p</a:t>
            </a:r>
            <a:r>
              <a:rPr lang="en-US" altLang="x-none" sz="2400">
                <a:solidFill>
                  <a:srgbClr val="3333CC"/>
                </a:solidFill>
              </a:rPr>
              <a:t>N</a:t>
            </a:r>
            <a:endParaRPr lang="en-US" altLang="x-non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0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0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52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5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7" grpId="0"/>
      <p:bldP spid="8705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Comic Sans MS" charset="0"/>
                <a:ea typeface="ＭＳ Ｐゴシック" charset="-128"/>
              </a:defRPr>
            </a:lvl1pPr>
            <a:lvl2pPr marL="742950" indent="-285750">
              <a:defRPr sz="500">
                <a:solidFill>
                  <a:schemeClr val="tx1"/>
                </a:solidFill>
                <a:latin typeface="Comic Sans MS" charset="0"/>
                <a:ea typeface="ＭＳ Ｐゴシック" charset="-128"/>
              </a:defRPr>
            </a:lvl2pPr>
            <a:lvl3pPr marL="1143000" indent="-228600">
              <a:defRPr sz="500">
                <a:solidFill>
                  <a:schemeClr val="tx1"/>
                </a:solidFill>
                <a:latin typeface="Comic Sans MS" charset="0"/>
                <a:ea typeface="ＭＳ Ｐゴシック" charset="-128"/>
              </a:defRPr>
            </a:lvl3pPr>
            <a:lvl4pPr marL="1600200" indent="-228600">
              <a:defRPr sz="500">
                <a:solidFill>
                  <a:schemeClr val="tx1"/>
                </a:solidFill>
                <a:latin typeface="Comic Sans MS" charset="0"/>
                <a:ea typeface="ＭＳ Ｐゴシック" charset="-128"/>
              </a:defRPr>
            </a:lvl4pPr>
            <a:lvl5pPr marL="2057400" indent="-228600">
              <a:defRPr sz="500">
                <a:solidFill>
                  <a:schemeClr val="tx1"/>
                </a:solidFill>
                <a:latin typeface="Comic Sans MS" charset="0"/>
                <a:ea typeface="ＭＳ Ｐゴシック" charset="-128"/>
              </a:defRPr>
            </a:lvl5pPr>
            <a:lvl6pPr marL="2514600" indent="-228600" algn="ctr" eaLnBrk="0" fontAlgn="base" hangingPunct="0">
              <a:spcBef>
                <a:spcPct val="0"/>
              </a:spcBef>
              <a:spcAft>
                <a:spcPct val="0"/>
              </a:spcAft>
              <a:defRPr sz="500">
                <a:solidFill>
                  <a:schemeClr val="tx1"/>
                </a:solidFill>
                <a:latin typeface="Comic Sans MS" charset="0"/>
                <a:ea typeface="ＭＳ Ｐゴシック" charset="-128"/>
              </a:defRPr>
            </a:lvl6pPr>
            <a:lvl7pPr marL="2971800" indent="-228600" algn="ctr" eaLnBrk="0" fontAlgn="base" hangingPunct="0">
              <a:spcBef>
                <a:spcPct val="0"/>
              </a:spcBef>
              <a:spcAft>
                <a:spcPct val="0"/>
              </a:spcAft>
              <a:defRPr sz="500">
                <a:solidFill>
                  <a:schemeClr val="tx1"/>
                </a:solidFill>
                <a:latin typeface="Comic Sans MS" charset="0"/>
                <a:ea typeface="ＭＳ Ｐゴシック" charset="-128"/>
              </a:defRPr>
            </a:lvl7pPr>
            <a:lvl8pPr marL="3429000" indent="-228600" algn="ctr" eaLnBrk="0" fontAlgn="base" hangingPunct="0">
              <a:spcBef>
                <a:spcPct val="0"/>
              </a:spcBef>
              <a:spcAft>
                <a:spcPct val="0"/>
              </a:spcAft>
              <a:defRPr sz="500">
                <a:solidFill>
                  <a:schemeClr val="tx1"/>
                </a:solidFill>
                <a:latin typeface="Comic Sans MS" charset="0"/>
                <a:ea typeface="ＭＳ Ｐゴシック" charset="-128"/>
              </a:defRPr>
            </a:lvl8pPr>
            <a:lvl9pPr marL="3886200" indent="-228600" algn="ctr" eaLnBrk="0" fontAlgn="base" hangingPunct="0">
              <a:spcBef>
                <a:spcPct val="0"/>
              </a:spcBef>
              <a:spcAft>
                <a:spcPct val="0"/>
              </a:spcAft>
              <a:defRPr sz="500">
                <a:solidFill>
                  <a:schemeClr val="tx1"/>
                </a:solidFill>
                <a:latin typeface="Comic Sans MS" charset="0"/>
                <a:ea typeface="ＭＳ Ｐゴシック" charset="-128"/>
              </a:defRPr>
            </a:lvl9pPr>
          </a:lstStyle>
          <a:p>
            <a:fld id="{85FC27DB-8732-7F43-BAB3-8BA0682AD8BC}" type="slidenum">
              <a:rPr lang="en-US" altLang="x-none" sz="1200">
                <a:latin typeface="Tahoma" charset="0"/>
              </a:rPr>
              <a:pPr/>
              <a:t>76</a:t>
            </a:fld>
            <a:endParaRPr lang="en-US" altLang="x-none" sz="1200">
              <a:latin typeface="Tahoma" charset="0"/>
            </a:endParaRPr>
          </a:p>
        </p:txBody>
      </p:sp>
      <p:sp>
        <p:nvSpPr>
          <p:cNvPr id="89090" name="Rectangle 2"/>
          <p:cNvSpPr>
            <a:spLocks noGrp="1" noChangeArrowheads="1"/>
          </p:cNvSpPr>
          <p:nvPr>
            <p:ph type="title"/>
          </p:nvPr>
        </p:nvSpPr>
        <p:spPr>
          <a:xfrm>
            <a:off x="533400" y="228600"/>
            <a:ext cx="8464550" cy="1146175"/>
          </a:xfrm>
        </p:spPr>
        <p:txBody>
          <a:bodyPr/>
          <a:lstStyle/>
          <a:p>
            <a:r>
              <a:rPr lang="en-US" altLang="x-none" sz="3200">
                <a:ea typeface="ＭＳ Ｐゴシック" charset="-128"/>
              </a:rPr>
              <a:t>Queueing Analysis: Packet Switching Delay</a:t>
            </a:r>
          </a:p>
        </p:txBody>
      </p:sp>
      <p:pic>
        <p:nvPicPr>
          <p:cNvPr id="89091" name="Picture 4" descr="01-1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01750" y="4095750"/>
            <a:ext cx="6400800" cy="2540000"/>
          </a:xfrm>
          <a:noFill/>
        </p:spPr>
      </p:pic>
      <p:sp>
        <p:nvSpPr>
          <p:cNvPr id="50181" name="Rectangle 6"/>
          <p:cNvSpPr>
            <a:spLocks noChangeArrowheads="1"/>
          </p:cNvSpPr>
          <p:nvPr/>
        </p:nvSpPr>
        <p:spPr bwMode="auto">
          <a:xfrm>
            <a:off x="463550" y="1504950"/>
            <a:ext cx="8382000" cy="2062163"/>
          </a:xfrm>
          <a:prstGeom prst="rect">
            <a:avLst/>
          </a:prstGeom>
          <a:noFill/>
          <a:ln w="12700">
            <a:noFill/>
            <a:miter lim="800000"/>
            <a:headEnd/>
            <a:tailEnd/>
          </a:ln>
        </p:spPr>
        <p:txBody>
          <a:bodyPr lIns="91431" tIns="45715" rIns="91431" bIns="45715">
            <a:spAutoFit/>
          </a:bodyPr>
          <a:lstStyle/>
          <a:p>
            <a:pPr algn="l">
              <a:spcBef>
                <a:spcPct val="20000"/>
              </a:spcBef>
              <a:buClr>
                <a:schemeClr val="accent2"/>
              </a:buClr>
              <a:buSzPct val="85000"/>
              <a:buFont typeface="Wingdings" pitchFamily="2" charset="2"/>
              <a:buChar char="q"/>
              <a:defRPr/>
            </a:pPr>
            <a:r>
              <a:rPr lang="en-US" sz="2000" dirty="0">
                <a:solidFill>
                  <a:srgbClr val="FF0000"/>
                </a:solidFill>
                <a:latin typeface="+mn-lt"/>
                <a:ea typeface="+mn-ea"/>
              </a:rPr>
              <a:t> Four</a:t>
            </a:r>
            <a:r>
              <a:rPr lang="en-US" sz="2000" dirty="0">
                <a:latin typeface="+mn-lt"/>
                <a:ea typeface="+mn-ea"/>
              </a:rPr>
              <a:t> types of delay at each hop</a:t>
            </a:r>
          </a:p>
          <a:p>
            <a:pPr lvl="1" algn="l">
              <a:spcBef>
                <a:spcPct val="20000"/>
              </a:spcBef>
              <a:buClr>
                <a:schemeClr val="accent2"/>
              </a:buClr>
              <a:buSzPct val="85000"/>
              <a:buFont typeface="ZapfDingbats" pitchFamily="82" charset="2"/>
              <a:buChar char="m"/>
              <a:defRPr/>
            </a:pPr>
            <a:r>
              <a:rPr lang="en-US" sz="1800" dirty="0">
                <a:latin typeface="+mn-lt"/>
                <a:ea typeface="+mn-ea"/>
              </a:rPr>
              <a:t> nodal processing delay: check errors &amp; routing</a:t>
            </a:r>
          </a:p>
          <a:p>
            <a:pPr lvl="1" algn="l">
              <a:spcBef>
                <a:spcPct val="20000"/>
              </a:spcBef>
              <a:buClr>
                <a:schemeClr val="accent2"/>
              </a:buClr>
              <a:buSzPct val="85000"/>
              <a:buFont typeface="ZapfDingbats" pitchFamily="82" charset="2"/>
              <a:buChar char="m"/>
              <a:defRPr/>
            </a:pPr>
            <a:r>
              <a:rPr lang="en-US" sz="1800" dirty="0">
                <a:latin typeface="+mn-lt"/>
                <a:ea typeface="+mn-ea"/>
              </a:rPr>
              <a:t> </a:t>
            </a:r>
            <a:r>
              <a:rPr lang="en-US" sz="1800" dirty="0" err="1">
                <a:latin typeface="+mn-lt"/>
                <a:ea typeface="+mn-ea"/>
              </a:rPr>
              <a:t>queueing</a:t>
            </a:r>
            <a:r>
              <a:rPr lang="en-US" sz="1800" dirty="0">
                <a:latin typeface="+mn-lt"/>
                <a:ea typeface="+mn-ea"/>
              </a:rPr>
              <a:t>: time waiting for its turn at output link</a:t>
            </a:r>
          </a:p>
          <a:p>
            <a:pPr lvl="1" algn="l">
              <a:spcBef>
                <a:spcPct val="20000"/>
              </a:spcBef>
              <a:buClr>
                <a:schemeClr val="accent2"/>
              </a:buClr>
              <a:buSzPct val="85000"/>
              <a:buFont typeface="ZapfDingbats" pitchFamily="82" charset="2"/>
              <a:buChar char="m"/>
              <a:defRPr/>
            </a:pPr>
            <a:r>
              <a:rPr lang="en-US" sz="1800" dirty="0">
                <a:latin typeface="+mn-lt"/>
                <a:ea typeface="+mn-ea"/>
              </a:rPr>
              <a:t> transmission delay: time to pump packet onto a link at link speed </a:t>
            </a:r>
          </a:p>
          <a:p>
            <a:pPr lvl="1" algn="l">
              <a:spcBef>
                <a:spcPct val="20000"/>
              </a:spcBef>
              <a:buClr>
                <a:schemeClr val="accent2"/>
              </a:buClr>
              <a:buSzPct val="85000"/>
              <a:buFont typeface="ZapfDingbats" pitchFamily="82" charset="2"/>
              <a:buChar char="m"/>
              <a:defRPr/>
            </a:pPr>
            <a:r>
              <a:rPr lang="en-US" sz="1800" dirty="0">
                <a:latin typeface="+mn-lt"/>
                <a:ea typeface="+mn-ea"/>
              </a:rPr>
              <a:t> propagation delay: router to router propagation</a:t>
            </a:r>
          </a:p>
          <a:p>
            <a:pPr algn="l">
              <a:spcBef>
                <a:spcPct val="20000"/>
              </a:spcBef>
              <a:buClr>
                <a:schemeClr val="accent2"/>
              </a:buClr>
              <a:buSzPct val="85000"/>
              <a:buFont typeface="ZapfDingbats" pitchFamily="82" charset="2"/>
              <a:buChar char="m"/>
              <a:defRPr/>
            </a:pPr>
            <a:r>
              <a:rPr lang="en-US" altLang="zh-CN" sz="1800" dirty="0">
                <a:latin typeface="+mn-lt"/>
                <a:ea typeface="宋体" pitchFamily="2" charset="-122"/>
              </a:rPr>
              <a:t> The focus is on </a:t>
            </a:r>
            <a:r>
              <a:rPr lang="en-US" altLang="zh-CN" sz="1800" dirty="0" err="1">
                <a:solidFill>
                  <a:srgbClr val="FF0000"/>
                </a:solidFill>
                <a:latin typeface="+mn-lt"/>
                <a:ea typeface="宋体" pitchFamily="2" charset="-122"/>
              </a:rPr>
              <a:t>queueing</a:t>
            </a:r>
            <a:r>
              <a:rPr lang="en-US" altLang="zh-CN" sz="1800" dirty="0">
                <a:solidFill>
                  <a:srgbClr val="FF0000"/>
                </a:solidFill>
                <a:latin typeface="+mn-lt"/>
                <a:ea typeface="宋体" pitchFamily="2" charset="-122"/>
              </a:rPr>
              <a:t> and transmission delay</a:t>
            </a:r>
          </a:p>
        </p:txBody>
      </p:sp>
      <p:sp>
        <p:nvSpPr>
          <p:cNvPr id="2" name="Rectangle 1"/>
          <p:cNvSpPr/>
          <p:nvPr/>
        </p:nvSpPr>
        <p:spPr>
          <a:xfrm>
            <a:off x="5917669" y="6291560"/>
            <a:ext cx="2210862" cy="461665"/>
          </a:xfrm>
          <a:prstGeom prst="rect">
            <a:avLst/>
          </a:prstGeom>
        </p:spPr>
        <p:txBody>
          <a:bodyPr wrap="none">
            <a:spAutoFit/>
          </a:bodyPr>
          <a:lstStyle/>
          <a:p>
            <a:r>
              <a:rPr lang="en-US" altLang="x-none" sz="2400" dirty="0">
                <a:solidFill>
                  <a:srgbClr val="3333CC"/>
                </a:solidFill>
              </a:rPr>
              <a:t>system state?</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835" y="77893"/>
            <a:ext cx="7783195" cy="1144588"/>
          </a:xfrm>
        </p:spPr>
        <p:txBody>
          <a:bodyPr/>
          <a:lstStyle/>
          <a:p>
            <a:r>
              <a:rPr lang="en-US" altLang="x-none" sz="3605">
                <a:ea typeface="ＭＳ Ｐゴシック" charset="-128"/>
              </a:rPr>
              <a:t>Packet Switching Delay</a:t>
            </a:r>
          </a:p>
        </p:txBody>
      </p:sp>
      <p:sp>
        <p:nvSpPr>
          <p:cNvPr id="5017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501">
              <a:spcBef>
                <a:spcPct val="20000"/>
              </a:spcBef>
              <a:buClr>
                <a:schemeClr val="accent2"/>
              </a:buClr>
              <a:buSzPct val="85000"/>
              <a:buFont typeface="ZapfDingbats" charset="0"/>
              <a:buChar char="r"/>
              <a:defRPr sz="2804">
                <a:solidFill>
                  <a:schemeClr val="tx1"/>
                </a:solidFill>
                <a:latin typeface="Comic Sans MS" charset="0"/>
                <a:ea typeface="ＭＳ Ｐゴシック" charset="-128"/>
              </a:defRPr>
            </a:lvl1pPr>
            <a:lvl2pPr marL="743990" indent="-286150" defTabSz="912501">
              <a:spcBef>
                <a:spcPct val="20000"/>
              </a:spcBef>
              <a:buClr>
                <a:schemeClr val="accent2"/>
              </a:buClr>
              <a:buSzPct val="75000"/>
              <a:buFont typeface="ZapfDingbats" charset="0"/>
              <a:buChar char="m"/>
              <a:defRPr sz="2403">
                <a:solidFill>
                  <a:schemeClr val="tx1"/>
                </a:solidFill>
                <a:latin typeface="Comic Sans MS" charset="0"/>
                <a:ea typeface="ＭＳ Ｐゴシック" charset="-128"/>
              </a:defRPr>
            </a:lvl2pPr>
            <a:lvl3pPr marL="1144600" indent="-228920" defTabSz="912501">
              <a:spcBef>
                <a:spcPct val="20000"/>
              </a:spcBef>
              <a:buChar char="•"/>
              <a:defRPr sz="2003">
                <a:solidFill>
                  <a:schemeClr val="tx1"/>
                </a:solidFill>
                <a:latin typeface="Comic Sans MS" charset="0"/>
                <a:ea typeface="ＭＳ Ｐゴシック" charset="-128"/>
              </a:defRPr>
            </a:lvl3pPr>
            <a:lvl4pPr marL="1602440" indent="-228920" defTabSz="912501">
              <a:spcBef>
                <a:spcPct val="20000"/>
              </a:spcBef>
              <a:buChar char="–"/>
              <a:defRPr sz="2003">
                <a:solidFill>
                  <a:schemeClr val="tx1"/>
                </a:solidFill>
                <a:latin typeface="Times New Roman" charset="0"/>
                <a:ea typeface="ＭＳ Ｐゴシック" charset="-128"/>
              </a:defRPr>
            </a:lvl4pPr>
            <a:lvl5pPr marL="2060280" indent="-228920" defTabSz="912501">
              <a:spcBef>
                <a:spcPct val="20000"/>
              </a:spcBef>
              <a:buChar char="»"/>
              <a:defRPr sz="2003">
                <a:solidFill>
                  <a:schemeClr val="tx1"/>
                </a:solidFill>
                <a:latin typeface="Times New Roman" charset="0"/>
                <a:ea typeface="ＭＳ Ｐゴシック" charset="-128"/>
              </a:defRPr>
            </a:lvl5pPr>
            <a:lvl6pPr marL="2518120" indent="-228920" defTabSz="912501" eaLnBrk="0" fontAlgn="base" hangingPunct="0">
              <a:spcBef>
                <a:spcPct val="20000"/>
              </a:spcBef>
              <a:spcAft>
                <a:spcPct val="0"/>
              </a:spcAft>
              <a:buChar char="»"/>
              <a:defRPr sz="2003">
                <a:solidFill>
                  <a:schemeClr val="tx1"/>
                </a:solidFill>
                <a:latin typeface="Times New Roman" charset="0"/>
                <a:ea typeface="ＭＳ Ｐゴシック" charset="-128"/>
              </a:defRPr>
            </a:lvl6pPr>
            <a:lvl7pPr marL="2975961" indent="-228920" defTabSz="912501" eaLnBrk="0" fontAlgn="base" hangingPunct="0">
              <a:spcBef>
                <a:spcPct val="20000"/>
              </a:spcBef>
              <a:spcAft>
                <a:spcPct val="0"/>
              </a:spcAft>
              <a:buChar char="»"/>
              <a:defRPr sz="2003">
                <a:solidFill>
                  <a:schemeClr val="tx1"/>
                </a:solidFill>
                <a:latin typeface="Times New Roman" charset="0"/>
                <a:ea typeface="ＭＳ Ｐゴシック" charset="-128"/>
              </a:defRPr>
            </a:lvl7pPr>
            <a:lvl8pPr marL="3433801" indent="-228920" defTabSz="912501" eaLnBrk="0" fontAlgn="base" hangingPunct="0">
              <a:spcBef>
                <a:spcPct val="20000"/>
              </a:spcBef>
              <a:spcAft>
                <a:spcPct val="0"/>
              </a:spcAft>
              <a:buChar char="»"/>
              <a:defRPr sz="2003">
                <a:solidFill>
                  <a:schemeClr val="tx1"/>
                </a:solidFill>
                <a:latin typeface="Times New Roman" charset="0"/>
                <a:ea typeface="ＭＳ Ｐゴシック" charset="-128"/>
              </a:defRPr>
            </a:lvl8pPr>
            <a:lvl9pPr marL="3891641" indent="-228920" defTabSz="912501" eaLnBrk="0" fontAlgn="base" hangingPunct="0">
              <a:spcBef>
                <a:spcPct val="20000"/>
              </a:spcBef>
              <a:spcAft>
                <a:spcPct val="0"/>
              </a:spcAft>
              <a:buChar char="»"/>
              <a:defRPr sz="2003">
                <a:solidFill>
                  <a:schemeClr val="tx1"/>
                </a:solidFill>
                <a:latin typeface="Times New Roman" charset="0"/>
                <a:ea typeface="ＭＳ Ｐゴシック" charset="-128"/>
              </a:defRPr>
            </a:lvl9pPr>
          </a:lstStyle>
          <a:p>
            <a:pPr>
              <a:spcBef>
                <a:spcPct val="0"/>
              </a:spcBef>
              <a:buClrTx/>
              <a:buSzTx/>
              <a:buFontTx/>
              <a:buNone/>
            </a:pPr>
            <a:fld id="{E3EF80D1-F3E8-1B48-89F3-7CFFD7DD1493}" type="slidenum">
              <a:rPr lang="en-US" altLang="x-none" sz="1202">
                <a:solidFill>
                  <a:srgbClr val="000000"/>
                </a:solidFill>
                <a:latin typeface="Tahoma" charset="0"/>
              </a:rPr>
              <a:pPr>
                <a:spcBef>
                  <a:spcPct val="0"/>
                </a:spcBef>
                <a:buClrTx/>
                <a:buSzTx/>
                <a:buFontTx/>
                <a:buNone/>
              </a:pPr>
              <a:t>77</a:t>
            </a:fld>
            <a:endParaRPr lang="en-US" altLang="x-none" sz="1202">
              <a:solidFill>
                <a:srgbClr val="000000"/>
              </a:solidFill>
              <a:latin typeface="Tahoma" charset="0"/>
            </a:endParaRPr>
          </a:p>
        </p:txBody>
      </p:sp>
      <p:grpSp>
        <p:nvGrpSpPr>
          <p:cNvPr id="50179" name="Group 6"/>
          <p:cNvGrpSpPr>
            <a:grpSpLocks/>
          </p:cNvGrpSpPr>
          <p:nvPr/>
        </p:nvGrpSpPr>
        <p:grpSpPr bwMode="auto">
          <a:xfrm>
            <a:off x="610447" y="2084101"/>
            <a:ext cx="915670" cy="839364"/>
            <a:chOff x="1143000" y="2971800"/>
            <a:chExt cx="914400" cy="838200"/>
          </a:xfrm>
        </p:grpSpPr>
        <p:sp>
          <p:nvSpPr>
            <p:cNvPr id="50209" name="Oval 4"/>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x-none" altLang="x-none" sz="501">
                <a:solidFill>
                  <a:srgbClr val="000000"/>
                </a:solidFill>
              </a:endParaRPr>
            </a:p>
          </p:txBody>
        </p:sp>
        <p:sp>
          <p:nvSpPr>
            <p:cNvPr id="50210" name="Rectangle 5"/>
            <p:cNvSpPr>
              <a:spLocks noChangeArrowheads="1"/>
            </p:cNvSpPr>
            <p:nvPr/>
          </p:nvSpPr>
          <p:spPr bwMode="auto">
            <a:xfrm>
              <a:off x="1295400" y="3025775"/>
              <a:ext cx="496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4006">
                  <a:solidFill>
                    <a:srgbClr val="3333CC"/>
                  </a:solidFill>
                </a:rPr>
                <a:t>0</a:t>
              </a:r>
              <a:endParaRPr lang="en-US" altLang="x-none" sz="501">
                <a:solidFill>
                  <a:srgbClr val="000000"/>
                </a:solidFill>
              </a:endParaRPr>
            </a:p>
          </p:txBody>
        </p:sp>
      </p:grpSp>
      <p:grpSp>
        <p:nvGrpSpPr>
          <p:cNvPr id="50180" name="Group 7"/>
          <p:cNvGrpSpPr>
            <a:grpSpLocks/>
          </p:cNvGrpSpPr>
          <p:nvPr/>
        </p:nvGrpSpPr>
        <p:grpSpPr bwMode="auto">
          <a:xfrm>
            <a:off x="2060258" y="2084101"/>
            <a:ext cx="915670" cy="839364"/>
            <a:chOff x="1143000" y="2971800"/>
            <a:chExt cx="914400" cy="838200"/>
          </a:xfrm>
        </p:grpSpPr>
        <p:sp>
          <p:nvSpPr>
            <p:cNvPr id="50207" name="Oval 8"/>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x-none" altLang="x-none" sz="501">
                <a:solidFill>
                  <a:srgbClr val="000000"/>
                </a:solidFill>
              </a:endParaRPr>
            </a:p>
          </p:txBody>
        </p:sp>
        <p:sp>
          <p:nvSpPr>
            <p:cNvPr id="50208" name="Rectangle 9"/>
            <p:cNvSpPr>
              <a:spLocks noChangeArrowheads="1"/>
            </p:cNvSpPr>
            <p:nvPr/>
          </p:nvSpPr>
          <p:spPr bwMode="auto">
            <a:xfrm>
              <a:off x="1295400" y="3025775"/>
              <a:ext cx="4159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4006">
                  <a:solidFill>
                    <a:srgbClr val="3333CC"/>
                  </a:solidFill>
                </a:rPr>
                <a:t>1</a:t>
              </a:r>
              <a:endParaRPr lang="en-US" altLang="x-none" sz="501">
                <a:solidFill>
                  <a:srgbClr val="000000"/>
                </a:solidFill>
              </a:endParaRPr>
            </a:p>
          </p:txBody>
        </p:sp>
      </p:grpSp>
      <p:grpSp>
        <p:nvGrpSpPr>
          <p:cNvPr id="50181" name="Group 10"/>
          <p:cNvGrpSpPr>
            <a:grpSpLocks/>
          </p:cNvGrpSpPr>
          <p:nvPr/>
        </p:nvGrpSpPr>
        <p:grpSpPr bwMode="auto">
          <a:xfrm>
            <a:off x="4044209" y="2084101"/>
            <a:ext cx="915670" cy="839364"/>
            <a:chOff x="1143000" y="2971800"/>
            <a:chExt cx="914400" cy="838200"/>
          </a:xfrm>
        </p:grpSpPr>
        <p:sp>
          <p:nvSpPr>
            <p:cNvPr id="50205" name="Oval 11"/>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x-none" altLang="x-none" sz="501">
                <a:solidFill>
                  <a:srgbClr val="000000"/>
                </a:solidFill>
              </a:endParaRPr>
            </a:p>
          </p:txBody>
        </p:sp>
        <p:sp>
          <p:nvSpPr>
            <p:cNvPr id="50206" name="Rectangle 12"/>
            <p:cNvSpPr>
              <a:spLocks noChangeArrowheads="1"/>
            </p:cNvSpPr>
            <p:nvPr/>
          </p:nvSpPr>
          <p:spPr bwMode="auto">
            <a:xfrm>
              <a:off x="1295400" y="3025775"/>
              <a:ext cx="461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4006">
                  <a:solidFill>
                    <a:srgbClr val="3333CC"/>
                  </a:solidFill>
                </a:rPr>
                <a:t>k</a:t>
              </a:r>
              <a:endParaRPr lang="en-US" altLang="x-none" sz="501">
                <a:solidFill>
                  <a:srgbClr val="000000"/>
                </a:solidFill>
              </a:endParaRPr>
            </a:p>
          </p:txBody>
        </p:sp>
      </p:grpSp>
      <p:grpSp>
        <p:nvGrpSpPr>
          <p:cNvPr id="50182" name="Group 13"/>
          <p:cNvGrpSpPr>
            <a:grpSpLocks/>
          </p:cNvGrpSpPr>
          <p:nvPr/>
        </p:nvGrpSpPr>
        <p:grpSpPr bwMode="auto">
          <a:xfrm>
            <a:off x="7401666" y="2061845"/>
            <a:ext cx="915670" cy="839364"/>
            <a:chOff x="1143000" y="2971800"/>
            <a:chExt cx="914400" cy="838200"/>
          </a:xfrm>
        </p:grpSpPr>
        <p:sp>
          <p:nvSpPr>
            <p:cNvPr id="50203" name="Oval 14"/>
            <p:cNvSpPr>
              <a:spLocks noChangeArrowheads="1"/>
            </p:cNvSpPr>
            <p:nvPr/>
          </p:nvSpPr>
          <p:spPr bwMode="auto">
            <a:xfrm>
              <a:off x="1143000" y="2971800"/>
              <a:ext cx="914400" cy="838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x-none" altLang="x-none" sz="501">
                <a:solidFill>
                  <a:srgbClr val="000000"/>
                </a:solidFill>
              </a:endParaRPr>
            </a:p>
          </p:txBody>
        </p:sp>
        <p:sp>
          <p:nvSpPr>
            <p:cNvPr id="50204" name="Rectangle 15"/>
            <p:cNvSpPr>
              <a:spLocks noChangeArrowheads="1"/>
            </p:cNvSpPr>
            <p:nvPr/>
          </p:nvSpPr>
          <p:spPr bwMode="auto">
            <a:xfrm>
              <a:off x="1295400" y="3025775"/>
              <a:ext cx="593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4006">
                  <a:solidFill>
                    <a:srgbClr val="3333CC"/>
                  </a:solidFill>
                </a:rPr>
                <a:t>N</a:t>
              </a:r>
              <a:endParaRPr lang="en-US" altLang="x-none" sz="501">
                <a:solidFill>
                  <a:srgbClr val="000000"/>
                </a:solidFill>
              </a:endParaRPr>
            </a:p>
          </p:txBody>
        </p:sp>
      </p:grpSp>
      <p:sp>
        <p:nvSpPr>
          <p:cNvPr id="50183" name="Rectangle 16"/>
          <p:cNvSpPr>
            <a:spLocks noChangeArrowheads="1"/>
          </p:cNvSpPr>
          <p:nvPr/>
        </p:nvSpPr>
        <p:spPr bwMode="auto">
          <a:xfrm>
            <a:off x="1265405" y="1451399"/>
            <a:ext cx="4048979" cy="46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57" tIns="45779" rIns="91557" bIns="45779">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2403">
                <a:solidFill>
                  <a:srgbClr val="3333CC"/>
                </a:solidFill>
                <a:latin typeface="Times New Roman" charset="0"/>
              </a:rPr>
              <a:t>system state: #packets in queue</a:t>
            </a:r>
            <a:endParaRPr lang="en-US" altLang="x-none" sz="100">
              <a:solidFill>
                <a:srgbClr val="000000"/>
              </a:solidFill>
              <a:latin typeface="Times New Roman" charset="0"/>
            </a:endParaRPr>
          </a:p>
        </p:txBody>
      </p:sp>
      <p:graphicFrame>
        <p:nvGraphicFramePr>
          <p:cNvPr id="56328" name="Object 2"/>
          <p:cNvGraphicFramePr>
            <a:graphicFrameLocks noChangeAspect="1"/>
          </p:cNvGraphicFramePr>
          <p:nvPr/>
        </p:nvGraphicFramePr>
        <p:xfrm>
          <a:off x="1831341" y="4732549"/>
          <a:ext cx="1569039" cy="462605"/>
        </p:xfrm>
        <a:graphic>
          <a:graphicData uri="http://schemas.openxmlformats.org/presentationml/2006/ole">
            <mc:AlternateContent xmlns:mc="http://schemas.openxmlformats.org/markup-compatibility/2006">
              <mc:Choice xmlns:v="urn:schemas-microsoft-com:vml" Requires="v">
                <p:oleObj spid="_x0000_s1296" name="Equation" r:id="rId4" imgW="774364" imgH="228501" progId="Equation.3">
                  <p:embed/>
                </p:oleObj>
              </mc:Choice>
              <mc:Fallback>
                <p:oleObj name="Equation" r:id="rId4" imgW="774364"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1341" y="4732549"/>
                        <a:ext cx="1569039" cy="4626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0185" name="Rectangle 18"/>
          <p:cNvSpPr>
            <a:spLocks noChangeArrowheads="1"/>
          </p:cNvSpPr>
          <p:nvPr/>
        </p:nvSpPr>
        <p:spPr bwMode="auto">
          <a:xfrm>
            <a:off x="534141" y="3816880"/>
            <a:ext cx="7554278" cy="893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57" tIns="45779" rIns="91557" bIns="45779">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l">
              <a:spcBef>
                <a:spcPct val="0"/>
              </a:spcBef>
              <a:buClrTx/>
              <a:buSzTx/>
              <a:buFontTx/>
              <a:buNone/>
            </a:pPr>
            <a:r>
              <a:rPr lang="en-US" altLang="x-none" sz="2403">
                <a:solidFill>
                  <a:srgbClr val="3333CC"/>
                </a:solidFill>
              </a:rPr>
              <a:t>at equilibrium (time reversibility) in one unit time:  </a:t>
            </a:r>
            <a:br>
              <a:rPr lang="en-US" altLang="x-none" sz="2403">
                <a:solidFill>
                  <a:srgbClr val="3333CC"/>
                </a:solidFill>
              </a:rPr>
            </a:br>
            <a:r>
              <a:rPr lang="en-US" altLang="x-none" sz="2403">
                <a:solidFill>
                  <a:srgbClr val="3333CC"/>
                </a:solidFill>
              </a:rPr>
              <a:t>    #(transitions k </a:t>
            </a:r>
            <a:r>
              <a:rPr lang="en-US" altLang="x-none" sz="2804">
                <a:solidFill>
                  <a:srgbClr val="0033CC"/>
                </a:solidFill>
                <a:sym typeface="Symbol" charset="2"/>
              </a:rPr>
              <a:t></a:t>
            </a:r>
            <a:r>
              <a:rPr lang="en-US" altLang="x-none" sz="2403">
                <a:solidFill>
                  <a:srgbClr val="3333CC"/>
                </a:solidFill>
              </a:rPr>
              <a:t> k+1)  = #(transitions k+1 </a:t>
            </a:r>
            <a:r>
              <a:rPr lang="en-US" altLang="x-none" sz="2804">
                <a:solidFill>
                  <a:srgbClr val="0033CC"/>
                </a:solidFill>
                <a:sym typeface="Symbol" charset="2"/>
              </a:rPr>
              <a:t></a:t>
            </a:r>
            <a:r>
              <a:rPr lang="en-US" altLang="x-none" sz="2403">
                <a:solidFill>
                  <a:srgbClr val="3333CC"/>
                </a:solidFill>
              </a:rPr>
              <a:t> k)</a:t>
            </a:r>
            <a:endParaRPr lang="en-US" altLang="x-none" sz="100">
              <a:solidFill>
                <a:srgbClr val="000000"/>
              </a:solidFill>
            </a:endParaRPr>
          </a:p>
        </p:txBody>
      </p:sp>
      <p:sp>
        <p:nvSpPr>
          <p:cNvPr id="50186" name="Rectangle 19"/>
          <p:cNvSpPr>
            <a:spLocks noChangeArrowheads="1"/>
          </p:cNvSpPr>
          <p:nvPr/>
        </p:nvSpPr>
        <p:spPr bwMode="auto">
          <a:xfrm>
            <a:off x="686753" y="2923466"/>
            <a:ext cx="647010" cy="70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57" tIns="45779" rIns="91557" bIns="45779">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4006">
                <a:solidFill>
                  <a:srgbClr val="3333CC"/>
                </a:solidFill>
              </a:rPr>
              <a:t>p</a:t>
            </a:r>
            <a:r>
              <a:rPr lang="en-US" altLang="x-none" sz="2403">
                <a:solidFill>
                  <a:srgbClr val="3333CC"/>
                </a:solidFill>
              </a:rPr>
              <a:t>0</a:t>
            </a:r>
            <a:endParaRPr lang="en-US" altLang="x-none" sz="501">
              <a:solidFill>
                <a:srgbClr val="000000"/>
              </a:solidFill>
            </a:endParaRPr>
          </a:p>
        </p:txBody>
      </p:sp>
      <p:sp>
        <p:nvSpPr>
          <p:cNvPr id="50187" name="Rectangle 20"/>
          <p:cNvSpPr>
            <a:spLocks noChangeArrowheads="1"/>
          </p:cNvSpPr>
          <p:nvPr/>
        </p:nvSpPr>
        <p:spPr bwMode="auto">
          <a:xfrm>
            <a:off x="2149281" y="2923466"/>
            <a:ext cx="597729" cy="70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57" tIns="45779" rIns="91557" bIns="45779">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4006">
                <a:solidFill>
                  <a:srgbClr val="3333CC"/>
                </a:solidFill>
              </a:rPr>
              <a:t>p</a:t>
            </a:r>
            <a:r>
              <a:rPr lang="en-US" altLang="x-none" sz="2403">
                <a:solidFill>
                  <a:srgbClr val="3333CC"/>
                </a:solidFill>
              </a:rPr>
              <a:t>1</a:t>
            </a:r>
            <a:endParaRPr lang="en-US" altLang="x-none" sz="501">
              <a:solidFill>
                <a:srgbClr val="000000"/>
              </a:solidFill>
            </a:endParaRPr>
          </a:p>
        </p:txBody>
      </p:sp>
      <p:sp>
        <p:nvSpPr>
          <p:cNvPr id="50188" name="Rectangle 21"/>
          <p:cNvSpPr>
            <a:spLocks noChangeArrowheads="1"/>
          </p:cNvSpPr>
          <p:nvPr/>
        </p:nvSpPr>
        <p:spPr bwMode="auto">
          <a:xfrm>
            <a:off x="4196821" y="2999771"/>
            <a:ext cx="626344" cy="70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57" tIns="45779" rIns="91557" bIns="45779">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4006">
                <a:solidFill>
                  <a:srgbClr val="3333CC"/>
                </a:solidFill>
              </a:rPr>
              <a:t>p</a:t>
            </a:r>
            <a:r>
              <a:rPr lang="en-US" altLang="x-none" sz="2403">
                <a:solidFill>
                  <a:srgbClr val="3333CC"/>
                </a:solidFill>
              </a:rPr>
              <a:t>k</a:t>
            </a:r>
            <a:endParaRPr lang="en-US" altLang="x-none" sz="501">
              <a:solidFill>
                <a:srgbClr val="000000"/>
              </a:solidFill>
            </a:endParaRPr>
          </a:p>
        </p:txBody>
      </p:sp>
      <p:sp>
        <p:nvSpPr>
          <p:cNvPr id="50189" name="Oval 23"/>
          <p:cNvSpPr>
            <a:spLocks noChangeArrowheads="1"/>
          </p:cNvSpPr>
          <p:nvPr/>
        </p:nvSpPr>
        <p:spPr bwMode="auto">
          <a:xfrm>
            <a:off x="5722938" y="2061845"/>
            <a:ext cx="958593" cy="839364"/>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557" tIns="45779" rIns="91557" bIns="45779"/>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endParaRPr lang="x-none" altLang="x-none" sz="501">
              <a:solidFill>
                <a:srgbClr val="000000"/>
              </a:solidFill>
            </a:endParaRPr>
          </a:p>
        </p:txBody>
      </p:sp>
      <p:sp>
        <p:nvSpPr>
          <p:cNvPr id="50190" name="Rectangle 24"/>
          <p:cNvSpPr>
            <a:spLocks noChangeArrowheads="1"/>
          </p:cNvSpPr>
          <p:nvPr/>
        </p:nvSpPr>
        <p:spPr bwMode="auto">
          <a:xfrm>
            <a:off x="5745194" y="2115895"/>
            <a:ext cx="941105" cy="70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57" tIns="45779" rIns="91557" bIns="45779">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4006">
                <a:solidFill>
                  <a:srgbClr val="3333CC"/>
                </a:solidFill>
              </a:rPr>
              <a:t>k+1</a:t>
            </a:r>
            <a:endParaRPr lang="en-US" altLang="x-none" sz="501">
              <a:solidFill>
                <a:srgbClr val="000000"/>
              </a:solidFill>
            </a:endParaRPr>
          </a:p>
        </p:txBody>
      </p:sp>
      <p:sp>
        <p:nvSpPr>
          <p:cNvPr id="50191" name="Rectangle 25"/>
          <p:cNvSpPr>
            <a:spLocks noChangeArrowheads="1"/>
          </p:cNvSpPr>
          <p:nvPr/>
        </p:nvSpPr>
        <p:spPr bwMode="auto">
          <a:xfrm>
            <a:off x="5870780" y="2977515"/>
            <a:ext cx="922029" cy="70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57" tIns="45779" rIns="91557" bIns="45779">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4006">
                <a:solidFill>
                  <a:srgbClr val="3333CC"/>
                </a:solidFill>
              </a:rPr>
              <a:t>p</a:t>
            </a:r>
            <a:r>
              <a:rPr lang="en-US" altLang="x-none" sz="2403">
                <a:solidFill>
                  <a:srgbClr val="3333CC"/>
                </a:solidFill>
              </a:rPr>
              <a:t>k+1</a:t>
            </a:r>
            <a:endParaRPr lang="en-US" altLang="x-none" sz="501">
              <a:solidFill>
                <a:srgbClr val="000000"/>
              </a:solidFill>
            </a:endParaRPr>
          </a:p>
        </p:txBody>
      </p:sp>
      <p:cxnSp>
        <p:nvCxnSpPr>
          <p:cNvPr id="50192" name="Curved Connector 30"/>
          <p:cNvCxnSpPr>
            <a:cxnSpLocks noChangeShapeType="1"/>
          </p:cNvCxnSpPr>
          <p:nvPr/>
        </p:nvCxnSpPr>
        <p:spPr bwMode="auto">
          <a:xfrm>
            <a:off x="4883573" y="2214457"/>
            <a:ext cx="915670" cy="1590"/>
          </a:xfrm>
          <a:prstGeom prst="curvedConnector3">
            <a:avLst>
              <a:gd name="adj1" fmla="val 50000"/>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37" name="Rectangle 31"/>
          <p:cNvSpPr>
            <a:spLocks noChangeArrowheads="1"/>
          </p:cNvSpPr>
          <p:nvPr/>
        </p:nvSpPr>
        <p:spPr bwMode="auto">
          <a:xfrm>
            <a:off x="5112491" y="1756622"/>
            <a:ext cx="383119" cy="52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57" tIns="45779" rIns="91557" bIns="45779">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2804">
                <a:solidFill>
                  <a:srgbClr val="000000"/>
                </a:solidFill>
                <a:sym typeface="Symbol" charset="2"/>
              </a:rPr>
              <a:t></a:t>
            </a:r>
            <a:endParaRPr lang="en-US" altLang="x-none" sz="501">
              <a:solidFill>
                <a:srgbClr val="000000"/>
              </a:solidFill>
            </a:endParaRPr>
          </a:p>
        </p:txBody>
      </p:sp>
      <p:cxnSp>
        <p:nvCxnSpPr>
          <p:cNvPr id="50194" name="Straight Arrow Connector 33"/>
          <p:cNvCxnSpPr>
            <a:cxnSpLocks noChangeShapeType="1"/>
          </p:cNvCxnSpPr>
          <p:nvPr/>
        </p:nvCxnSpPr>
        <p:spPr bwMode="auto">
          <a:xfrm rot="10800000">
            <a:off x="4959879" y="2672292"/>
            <a:ext cx="839364" cy="159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39" name="Rectangle 34"/>
          <p:cNvSpPr>
            <a:spLocks noChangeArrowheads="1"/>
          </p:cNvSpPr>
          <p:nvPr/>
        </p:nvSpPr>
        <p:spPr bwMode="auto">
          <a:xfrm>
            <a:off x="5112491" y="2672292"/>
            <a:ext cx="392658" cy="52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57" tIns="45779" rIns="91557" bIns="45779">
            <a:spAutoFit/>
          </a:bodyPr>
          <a:lstStyle>
            <a:lvl1pPr>
              <a:spcBef>
                <a:spcPct val="20000"/>
              </a:spcBef>
              <a:buClr>
                <a:schemeClr val="accent2"/>
              </a:buClr>
              <a:buSzPct val="85000"/>
              <a:buFont typeface="ZapfDingbats" charset="0"/>
              <a:buChar char="r"/>
              <a:defRPr sz="2800">
                <a:solidFill>
                  <a:schemeClr val="tx1"/>
                </a:solidFill>
                <a:latin typeface="Comic Sans MS" charset="0"/>
                <a:ea typeface="ＭＳ Ｐゴシック" charset="-128"/>
              </a:defRPr>
            </a:lvl1pPr>
            <a:lvl2pPr marL="742950" indent="-285750">
              <a:spcBef>
                <a:spcPct val="20000"/>
              </a:spcBef>
              <a:buClr>
                <a:schemeClr val="accent2"/>
              </a:buClr>
              <a:buSzPct val="75000"/>
              <a:buFont typeface="ZapfDingbats" charset="0"/>
              <a:buChar char="m"/>
              <a:defRPr sz="2400">
                <a:solidFill>
                  <a:schemeClr val="tx1"/>
                </a:solidFill>
                <a:latin typeface="Comic Sans MS"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spcBef>
                <a:spcPct val="0"/>
              </a:spcBef>
              <a:buClrTx/>
              <a:buSzTx/>
              <a:buFontTx/>
              <a:buNone/>
            </a:pPr>
            <a:r>
              <a:rPr lang="en-US" altLang="x-none" sz="2804">
                <a:solidFill>
                  <a:srgbClr val="000000"/>
                </a:solidFill>
                <a:sym typeface="Symbol" charset="2"/>
              </a:rPr>
              <a:t></a:t>
            </a:r>
            <a:endParaRPr lang="en-US" altLang="x-none" sz="501">
              <a:solidFill>
                <a:srgbClr val="000000"/>
              </a:solidFill>
            </a:endParaRPr>
          </a:p>
        </p:txBody>
      </p:sp>
      <p:graphicFrame>
        <p:nvGraphicFramePr>
          <p:cNvPr id="56340" name="Object 3"/>
          <p:cNvGraphicFramePr>
            <a:graphicFrameLocks noChangeAspect="1"/>
          </p:cNvGraphicFramePr>
          <p:nvPr/>
        </p:nvGraphicFramePr>
        <p:xfrm>
          <a:off x="1831341" y="5571913"/>
          <a:ext cx="3805753" cy="540500"/>
        </p:xfrm>
        <a:graphic>
          <a:graphicData uri="http://schemas.openxmlformats.org/presentationml/2006/ole">
            <mc:AlternateContent xmlns:mc="http://schemas.openxmlformats.org/markup-compatibility/2006">
              <mc:Choice xmlns:v="urn:schemas-microsoft-com:vml" Requires="v">
                <p:oleObj spid="_x0000_s1297" name="Equation" r:id="rId6" imgW="1879600" imgH="266700" progId="Equation.3">
                  <p:embed/>
                </p:oleObj>
              </mc:Choice>
              <mc:Fallback>
                <p:oleObj name="Equation" r:id="rId6" imgW="1879600" imgH="266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1341" y="5571913"/>
                        <a:ext cx="3805753" cy="54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6341" name="Object 4"/>
          <p:cNvGraphicFramePr>
            <a:graphicFrameLocks noChangeAspect="1"/>
          </p:cNvGraphicFramePr>
          <p:nvPr/>
        </p:nvGraphicFramePr>
        <p:xfrm>
          <a:off x="6346102" y="5648219"/>
          <a:ext cx="1309917" cy="462605"/>
        </p:xfrm>
        <a:graphic>
          <a:graphicData uri="http://schemas.openxmlformats.org/presentationml/2006/ole">
            <mc:AlternateContent xmlns:mc="http://schemas.openxmlformats.org/markup-compatibility/2006">
              <mc:Choice xmlns:v="urn:schemas-microsoft-com:vml" Requires="v">
                <p:oleObj spid="_x0000_s1298" name="Equation" r:id="rId8" imgW="647700" imgH="228600" progId="Equation.3">
                  <p:embed/>
                </p:oleObj>
              </mc:Choice>
              <mc:Fallback>
                <p:oleObj name="Equation" r:id="rId8" imgW="6477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6102" y="5648219"/>
                        <a:ext cx="1309917" cy="4626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cxnSp>
        <p:nvCxnSpPr>
          <p:cNvPr id="50198" name="Straight Connector 35"/>
          <p:cNvCxnSpPr>
            <a:cxnSpLocks noChangeShapeType="1"/>
          </p:cNvCxnSpPr>
          <p:nvPr/>
        </p:nvCxnSpPr>
        <p:spPr bwMode="auto">
          <a:xfrm>
            <a:off x="8469948" y="2443374"/>
            <a:ext cx="457835" cy="159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0199" name="Straight Connector 36"/>
          <p:cNvCxnSpPr>
            <a:cxnSpLocks noChangeShapeType="1"/>
          </p:cNvCxnSpPr>
          <p:nvPr/>
        </p:nvCxnSpPr>
        <p:spPr bwMode="auto">
          <a:xfrm>
            <a:off x="6791219" y="2443374"/>
            <a:ext cx="457835" cy="159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0200" name="Straight Connector 37"/>
          <p:cNvCxnSpPr>
            <a:cxnSpLocks noChangeShapeType="1"/>
          </p:cNvCxnSpPr>
          <p:nvPr/>
        </p:nvCxnSpPr>
        <p:spPr bwMode="auto">
          <a:xfrm>
            <a:off x="3204845" y="2443374"/>
            <a:ext cx="457835" cy="159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graphicFrame>
        <p:nvGraphicFramePr>
          <p:cNvPr id="56345" name="Object 5"/>
          <p:cNvGraphicFramePr>
            <a:graphicFrameLocks noChangeAspect="1"/>
          </p:cNvGraphicFramePr>
          <p:nvPr/>
        </p:nvGraphicFramePr>
        <p:xfrm>
          <a:off x="1831340" y="6258666"/>
          <a:ext cx="796443" cy="489629"/>
        </p:xfrm>
        <a:graphic>
          <a:graphicData uri="http://schemas.openxmlformats.org/presentationml/2006/ole">
            <mc:AlternateContent xmlns:mc="http://schemas.openxmlformats.org/markup-compatibility/2006">
              <mc:Choice xmlns:v="urn:schemas-microsoft-com:vml" Requires="v">
                <p:oleObj spid="_x0000_s1299" name="Equation" r:id="rId10" imgW="393529" imgH="241195" progId="Equation.3">
                  <p:embed/>
                </p:oleObj>
              </mc:Choice>
              <mc:Fallback>
                <p:oleObj name="Equation" r:id="rId10" imgW="393529"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1340" y="6258666"/>
                        <a:ext cx="796443" cy="4896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5020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8161" y="1588"/>
            <a:ext cx="2591219" cy="129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93411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3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3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5" grpId="0"/>
      <p:bldP spid="56337" grpId="0"/>
      <p:bldP spid="563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tLang="x-none" sz="3200">
                <a:ea typeface="ＭＳ Ｐゴシック" charset="-128"/>
              </a:rPr>
              <a:t>Access: Fiber to the Premises (FTTP)</a:t>
            </a:r>
          </a:p>
        </p:txBody>
      </p:sp>
      <p:sp>
        <p:nvSpPr>
          <p:cNvPr id="84994" name="Content Placeholder 6"/>
          <p:cNvSpPr>
            <a:spLocks noGrp="1"/>
          </p:cNvSpPr>
          <p:nvPr>
            <p:ph idx="1"/>
          </p:nvPr>
        </p:nvSpPr>
        <p:spPr>
          <a:xfrm>
            <a:off x="539750" y="1606550"/>
            <a:ext cx="3581400" cy="4656138"/>
          </a:xfrm>
        </p:spPr>
        <p:txBody>
          <a:bodyPr/>
          <a:lstStyle/>
          <a:p>
            <a:pPr>
              <a:buFont typeface="Courier New" panose="02070309020205020404" pitchFamily="49" charset="0"/>
              <a:buChar char="o"/>
            </a:pPr>
            <a:r>
              <a:rPr lang="en-US" altLang="x-none" sz="2400" dirty="0">
                <a:ea typeface="ＭＳ Ｐゴシック" charset="-128"/>
              </a:rPr>
              <a:t>Deployed by Verizon, AT&amp;T, Google</a:t>
            </a:r>
            <a:r>
              <a:rPr lang="zh-CN" altLang="en-US" sz="2400" dirty="0">
                <a:ea typeface="ＭＳ Ｐゴシック" charset="-128"/>
              </a:rPr>
              <a:t>，</a:t>
            </a:r>
            <a:endParaRPr lang="en-US" altLang="x-none" sz="2400" dirty="0">
              <a:ea typeface="ＭＳ Ｐゴシック" charset="-128"/>
            </a:endParaRPr>
          </a:p>
          <a:p>
            <a:pPr>
              <a:buFont typeface="Courier New" panose="02070309020205020404" pitchFamily="49" charset="0"/>
              <a:buChar char="o"/>
            </a:pPr>
            <a:r>
              <a:rPr lang="en-US" altLang="x-none" sz="2400" dirty="0">
                <a:ea typeface="ＭＳ Ｐゴシック" charset="-128"/>
              </a:rPr>
              <a:t>One of the largest comm. construction projects</a:t>
            </a:r>
          </a:p>
        </p:txBody>
      </p:sp>
      <p:sp>
        <p:nvSpPr>
          <p:cNvPr id="84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9AD2C6B0-26D4-0940-9DCA-FF06B515FB89}" type="slidenum">
              <a:rPr lang="en-US" altLang="x-none" sz="1200">
                <a:latin typeface="Tahoma" charset="0"/>
              </a:rPr>
              <a:pPr/>
              <a:t>8</a:t>
            </a:fld>
            <a:endParaRPr lang="en-US" altLang="x-none" sz="1200">
              <a:latin typeface="Tahoma" charset="0"/>
            </a:endParaRPr>
          </a:p>
        </p:txBody>
      </p:sp>
      <p:pic>
        <p:nvPicPr>
          <p:cNvPr id="84996"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150" y="4349750"/>
            <a:ext cx="4697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6575" y="1758950"/>
            <a:ext cx="481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920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x-none">
                <a:ea typeface="ＭＳ Ｐゴシック" charset="-128"/>
              </a:rPr>
              <a:t>FTTP Architecture</a:t>
            </a:r>
          </a:p>
        </p:txBody>
      </p:sp>
      <p:sp>
        <p:nvSpPr>
          <p:cNvPr id="870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
                <a:solidFill>
                  <a:schemeClr val="tx1"/>
                </a:solidFill>
                <a:latin typeface="Times New Roman" charset="0"/>
                <a:ea typeface="ＭＳ Ｐゴシック" charset="-128"/>
              </a:defRPr>
            </a:lvl1pPr>
            <a:lvl2pPr marL="742950" indent="-285750">
              <a:defRPr sz="500">
                <a:solidFill>
                  <a:schemeClr val="tx1"/>
                </a:solidFill>
                <a:latin typeface="Times New Roman" charset="0"/>
                <a:ea typeface="ＭＳ Ｐゴシック" charset="-128"/>
              </a:defRPr>
            </a:lvl2pPr>
            <a:lvl3pPr marL="1143000" indent="-228600">
              <a:defRPr sz="500">
                <a:solidFill>
                  <a:schemeClr val="tx1"/>
                </a:solidFill>
                <a:latin typeface="Times New Roman" charset="0"/>
                <a:ea typeface="ＭＳ Ｐゴシック" charset="-128"/>
              </a:defRPr>
            </a:lvl3pPr>
            <a:lvl4pPr marL="1600200" indent="-228600">
              <a:defRPr sz="500">
                <a:solidFill>
                  <a:schemeClr val="tx1"/>
                </a:solidFill>
                <a:latin typeface="Times New Roman" charset="0"/>
                <a:ea typeface="ＭＳ Ｐゴシック" charset="-128"/>
              </a:defRPr>
            </a:lvl4pPr>
            <a:lvl5pPr marL="2057400" indent="-228600">
              <a:defRPr sz="500">
                <a:solidFill>
                  <a:schemeClr val="tx1"/>
                </a:solidFill>
                <a:latin typeface="Times New Roman" charset="0"/>
                <a:ea typeface="ＭＳ Ｐゴシック" charset="-128"/>
              </a:defRPr>
            </a:lvl5pPr>
            <a:lvl6pPr marL="2514600" indent="-228600" algn="ctr" eaLnBrk="0" fontAlgn="base" hangingPunct="0">
              <a:spcBef>
                <a:spcPct val="0"/>
              </a:spcBef>
              <a:spcAft>
                <a:spcPct val="0"/>
              </a:spcAft>
              <a:defRPr sz="500">
                <a:solidFill>
                  <a:schemeClr val="tx1"/>
                </a:solidFill>
                <a:latin typeface="Times New Roman" charset="0"/>
                <a:ea typeface="ＭＳ Ｐゴシック" charset="-128"/>
              </a:defRPr>
            </a:lvl6pPr>
            <a:lvl7pPr marL="2971800" indent="-228600" algn="ctr" eaLnBrk="0" fontAlgn="base" hangingPunct="0">
              <a:spcBef>
                <a:spcPct val="0"/>
              </a:spcBef>
              <a:spcAft>
                <a:spcPct val="0"/>
              </a:spcAft>
              <a:defRPr sz="500">
                <a:solidFill>
                  <a:schemeClr val="tx1"/>
                </a:solidFill>
                <a:latin typeface="Times New Roman" charset="0"/>
                <a:ea typeface="ＭＳ Ｐゴシック" charset="-128"/>
              </a:defRPr>
            </a:lvl7pPr>
            <a:lvl8pPr marL="3429000" indent="-228600" algn="ctr" eaLnBrk="0" fontAlgn="base" hangingPunct="0">
              <a:spcBef>
                <a:spcPct val="0"/>
              </a:spcBef>
              <a:spcAft>
                <a:spcPct val="0"/>
              </a:spcAft>
              <a:defRPr sz="500">
                <a:solidFill>
                  <a:schemeClr val="tx1"/>
                </a:solidFill>
                <a:latin typeface="Times New Roman" charset="0"/>
                <a:ea typeface="ＭＳ Ｐゴシック" charset="-128"/>
              </a:defRPr>
            </a:lvl8pPr>
            <a:lvl9pPr marL="3886200" indent="-228600" algn="ctr" eaLnBrk="0" fontAlgn="base" hangingPunct="0">
              <a:spcBef>
                <a:spcPct val="0"/>
              </a:spcBef>
              <a:spcAft>
                <a:spcPct val="0"/>
              </a:spcAft>
              <a:defRPr sz="500">
                <a:solidFill>
                  <a:schemeClr val="tx1"/>
                </a:solidFill>
                <a:latin typeface="Times New Roman" charset="0"/>
                <a:ea typeface="ＭＳ Ｐゴシック" charset="-128"/>
              </a:defRPr>
            </a:lvl9pPr>
          </a:lstStyle>
          <a:p>
            <a:fld id="{4810DB7D-8EE1-5E40-8281-EA474A248582}" type="slidenum">
              <a:rPr lang="en-US" altLang="x-none" sz="1200">
                <a:latin typeface="Tahoma" charset="0"/>
              </a:rPr>
              <a:pPr/>
              <a:t>9</a:t>
            </a:fld>
            <a:endParaRPr lang="en-US" altLang="x-none" sz="1200">
              <a:latin typeface="Tahoma" charset="0"/>
            </a:endParaRPr>
          </a:p>
        </p:txBody>
      </p:sp>
      <p:pic>
        <p:nvPicPr>
          <p:cNvPr id="87043"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2150" y="1987550"/>
            <a:ext cx="79248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53140018"/>
      </p:ext>
    </p:extLst>
  </p:cSld>
  <p:clrMapOvr>
    <a:masterClrMapping/>
  </p:clrMapOvr>
</p:sld>
</file>

<file path=ppt/theme/theme1.xml><?xml version="1.0" encoding="utf-8"?>
<a:theme xmlns:a="http://schemas.openxmlformats.org/drawingml/2006/main" name="2_Kurose">
  <a:themeElements>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2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CS433</Template>
  <TotalTime>9026</TotalTime>
  <Pages>23</Pages>
  <Words>4659</Words>
  <Application>Microsoft Macintosh PowerPoint</Application>
  <PresentationFormat>Custom</PresentationFormat>
  <Paragraphs>666</Paragraphs>
  <Slides>77</Slides>
  <Notes>72</Notes>
  <HiddenSlides>3</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77</vt:i4>
      </vt:variant>
    </vt:vector>
  </HeadingPairs>
  <TitlesOfParts>
    <vt:vector size="93" baseType="lpstr">
      <vt:lpstr>ＭＳ Ｐゴシック</vt:lpstr>
      <vt:lpstr>新細明體</vt:lpstr>
      <vt:lpstr>宋体</vt:lpstr>
      <vt:lpstr>ZapfDingbats</vt:lpstr>
      <vt:lpstr>Arial</vt:lpstr>
      <vt:lpstr>Calibri</vt:lpstr>
      <vt:lpstr>Comic Sans MS</vt:lpstr>
      <vt:lpstr>Courier New</vt:lpstr>
      <vt:lpstr>Symbol</vt:lpstr>
      <vt:lpstr>Tahoma</vt:lpstr>
      <vt:lpstr>Times New Roman</vt:lpstr>
      <vt:lpstr>Wingdings</vt:lpstr>
      <vt:lpstr>2_Kurose</vt:lpstr>
      <vt:lpstr>1_Kurose</vt:lpstr>
      <vt:lpstr>Photo Editor Photo</vt:lpstr>
      <vt:lpstr>Equation</vt:lpstr>
      <vt:lpstr>A Taxonomy of Communication Networks</vt:lpstr>
      <vt:lpstr>PowerPoint Presentation</vt:lpstr>
      <vt:lpstr>Admin.</vt:lpstr>
      <vt:lpstr>Recap</vt:lpstr>
      <vt:lpstr>Outline</vt:lpstr>
      <vt:lpstr>Internet Physical Infrastructure</vt:lpstr>
      <vt:lpstr>Access: Fiber to the x</vt:lpstr>
      <vt:lpstr>Access: Fiber to the Premises (FTTP)</vt:lpstr>
      <vt:lpstr>FTTP Architecture</vt:lpstr>
      <vt:lpstr>FTTP Architecture</vt:lpstr>
      <vt:lpstr>FTTP Architecture: To Home</vt:lpstr>
      <vt:lpstr>FTTP Architecture:  Fiber Distribution Terminal (FDT)</vt:lpstr>
      <vt:lpstr>FTTP Architecture: Central to Fiber Distribution Hub (FDH)</vt:lpstr>
      <vt:lpstr>Access: DSL</vt:lpstr>
      <vt:lpstr>Access: Wireless</vt:lpstr>
      <vt:lpstr>Access: Wireless</vt:lpstr>
      <vt:lpstr>Campus Network</vt:lpstr>
      <vt:lpstr>Data Center Networks</vt:lpstr>
      <vt:lpstr>Data Center Networks</vt:lpstr>
      <vt:lpstr>Foundation of Data Center Networks</vt:lpstr>
      <vt:lpstr>Foundation of Data Center Networks: Clos Networks</vt:lpstr>
      <vt:lpstr>Data Center Networks:  Fat-tree Networks</vt:lpstr>
      <vt:lpstr>Data Center Networks</vt:lpstr>
      <vt:lpstr>Recall: Internet Physical Infrastructure</vt:lpstr>
      <vt:lpstr>Yale Internet Connection</vt:lpstr>
      <vt:lpstr>Internet2</vt:lpstr>
      <vt:lpstr>Internet2</vt:lpstr>
      <vt:lpstr>XMU Internet Connection</vt:lpstr>
      <vt:lpstr>Qwest Backbone Map</vt:lpstr>
      <vt:lpstr>Level3 (now part of LUMEN) Network Map</vt:lpstr>
      <vt:lpstr>Internet ISP Connectivity</vt:lpstr>
      <vt:lpstr>Outline</vt:lpstr>
      <vt:lpstr>Internet (Consumer) Traffic</vt:lpstr>
      <vt:lpstr>Internet Traffic in Perspective</vt:lpstr>
      <vt:lpstr>Outline</vt:lpstr>
      <vt:lpstr>Scale</vt:lpstr>
      <vt:lpstr>Largest Internet Sites in the World </vt:lpstr>
      <vt:lpstr>Largest Internet Sites in the World </vt:lpstr>
      <vt:lpstr>General Complexity</vt:lpstr>
      <vt:lpstr>PowerPoint Presentation</vt:lpstr>
      <vt:lpstr>Centralized vs Decentralized (Price of Anarchy)</vt:lpstr>
      <vt:lpstr>Autonomous (“Selfish”) App</vt:lpstr>
      <vt:lpstr>Decentralized (“Selfish”) Users</vt:lpstr>
      <vt:lpstr>Decentralized (“Selfish”) Users</vt:lpstr>
      <vt:lpstr>Distributed vs Centralized</vt:lpstr>
      <vt:lpstr>Recall: Internet Physical Infrastructure</vt:lpstr>
      <vt:lpstr>PowerPoint Presentation</vt:lpstr>
      <vt:lpstr>Outline</vt:lpstr>
      <vt:lpstr>Taxonomy of  Communication Networks </vt:lpstr>
      <vt:lpstr>PowerPoint Presentation</vt:lpstr>
      <vt:lpstr>PowerPoint Presentation</vt:lpstr>
      <vt:lpstr>PowerPoint Presentation</vt:lpstr>
      <vt:lpstr>PowerPoint Presentation</vt:lpstr>
      <vt:lpstr>Circuit Switching: The Process</vt:lpstr>
      <vt:lpstr>PowerPoint Presentation</vt:lpstr>
      <vt:lpstr>PowerPoint Presentation</vt:lpstr>
      <vt:lpstr>PowerPoint Presentation</vt:lpstr>
      <vt:lpstr>An Example</vt:lpstr>
      <vt:lpstr>An Example (cont.)</vt:lpstr>
      <vt:lpstr>PowerPoint Presentation</vt:lpstr>
      <vt:lpstr>PowerPoint Presentation</vt:lpstr>
      <vt:lpstr>PowerPoint Presentation</vt:lpstr>
      <vt:lpstr>PowerPoint Presentation</vt:lpstr>
      <vt:lpstr>PowerPoint Presentation</vt:lpstr>
      <vt:lpstr>PowerPoint Presentation</vt:lpstr>
      <vt:lpstr>Circuit Switching vs. Packet Switching</vt:lpstr>
      <vt:lpstr>Circuit Switching vs. Packet Switching</vt:lpstr>
      <vt:lpstr>Key Issue to be Settled</vt:lpstr>
      <vt:lpstr>PowerPoint Presentation</vt:lpstr>
      <vt:lpstr>Queueing Theory</vt:lpstr>
      <vt:lpstr>Warm up: Analysis of Circuit-Switching Blocking (Busy) Time</vt:lpstr>
      <vt:lpstr>Analysis of Circuit-Switching Blocking (Busy) Time</vt:lpstr>
      <vt:lpstr>Analysis of Circuit-Switching Blocking (Busy) Time: State</vt:lpstr>
      <vt:lpstr>Equilibrium = Time Reversibility [Frank Kelly]</vt:lpstr>
      <vt:lpstr>Analysis of Circuit-Switching Blocking (Busy) Time: Sketch</vt:lpstr>
      <vt:lpstr>Queueing Analysis: Packet Switching Delay</vt:lpstr>
      <vt:lpstr>Packet Switching Delay</vt:lpstr>
    </vt:vector>
  </TitlesOfParts>
  <Company>Yale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Taxonomy of communication networks</dc:title>
  <dc:subject/>
  <dc:creator>Yang Richard Yang</dc:creator>
  <cp:keywords/>
  <dc:description/>
  <cp:lastModifiedBy>Qiao Xiang</cp:lastModifiedBy>
  <cp:revision>800</cp:revision>
  <cp:lastPrinted>2017-09-05T16:49:43Z</cp:lastPrinted>
  <dcterms:created xsi:type="dcterms:W3CDTF">1997-02-16T14:02:43Z</dcterms:created>
  <dcterms:modified xsi:type="dcterms:W3CDTF">2021-09-16T02:01:16Z</dcterms:modified>
</cp:coreProperties>
</file>